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5ACD"/>
    <a:srgbClr val="AFA6E4"/>
    <a:srgbClr val="B7A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5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50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B117EB-81EF-4394-BFC2-A723022C6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EBE0073B-695E-4006-A0C9-0962F8E9E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74FFA5B7-6A20-4868-956C-937C4CEC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C0A0-76CF-4EFB-B64E-0FA613AAE78A}" type="datetimeFigureOut">
              <a:rPr lang="uk-UA" smtClean="0"/>
              <a:t>09.05.2025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80A05C38-E45C-48C9-8D02-313D06D71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7BE9C11-65C2-4985-A20A-45163BC2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62681-A3B6-4C13-92AD-01EE9F19E17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0001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230E07-0B3F-4A56-8B7E-ABB2AD8A0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3097581C-56E3-4719-87AE-D250496DF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9A7B6B4E-8890-4A4A-BC5C-3358FF84E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C0A0-76CF-4EFB-B64E-0FA613AAE78A}" type="datetimeFigureOut">
              <a:rPr lang="uk-UA" smtClean="0"/>
              <a:t>09.05.2025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5E968FC4-95B5-4268-9B47-831427213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DF2CB9E5-9C0B-4215-8BC4-BC5033F0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62681-A3B6-4C13-92AD-01EE9F19E17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1972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858F5E4F-5FF4-4AF4-9656-C5F856656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97ACB8A1-CEC3-4FE8-80CB-AD6DFA116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4030FCD7-DB1A-4D64-AE9D-8D568785C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C0A0-76CF-4EFB-B64E-0FA613AAE78A}" type="datetimeFigureOut">
              <a:rPr lang="uk-UA" smtClean="0"/>
              <a:t>09.05.2025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0F86AA56-8997-4C83-9439-0CB541B3D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67B28B80-C4FE-4A81-9EC2-13332D34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62681-A3B6-4C13-92AD-01EE9F19E17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228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25C76D-0D10-4C5C-B992-95B3C7E7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D21777A-659E-4C31-9095-668860110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BAF05F5B-1A1D-4891-BBFC-B1214AEDC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C0A0-76CF-4EFB-B64E-0FA613AAE78A}" type="datetimeFigureOut">
              <a:rPr lang="uk-UA" smtClean="0"/>
              <a:t>09.05.2025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DEADD9F3-233F-4207-A111-C74BBDD7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98A39003-3E9A-4759-908C-B358C4E9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62681-A3B6-4C13-92AD-01EE9F19E17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8368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49EDD-81AC-4D7D-810D-7C1DC013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A0B29AA4-3E03-482D-8E5B-E836D8D20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C2F9F664-C8B5-495C-B587-D36C67D67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C0A0-76CF-4EFB-B64E-0FA613AAE78A}" type="datetimeFigureOut">
              <a:rPr lang="uk-UA" smtClean="0"/>
              <a:t>09.05.2025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E1C285C4-A183-42E8-A7B7-C5F075E59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1DE434B4-73F4-4C7A-87FF-70D10098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62681-A3B6-4C13-92AD-01EE9F19E17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1051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34D42F-FC37-41A4-9669-0887685C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B704FBF-9941-4EC7-B8D9-4F0F91C8F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A7D95956-EEB1-46D0-8C35-1176FD44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CAE90AA1-DC03-4162-9423-8F11E5114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C0A0-76CF-4EFB-B64E-0FA613AAE78A}" type="datetimeFigureOut">
              <a:rPr lang="uk-UA" smtClean="0"/>
              <a:t>09.05.2025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B473FF4B-3C6D-4D7A-9FCA-C7EDBC589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342FBFE8-0FAA-4A00-8866-007397CE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62681-A3B6-4C13-92AD-01EE9F19E17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49839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C03F8-A7A6-4091-B3D7-E4FC26B5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3C9791E-8EB9-46ED-B757-7D7518781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258BF195-5F94-402F-B95C-1FEC93C8B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3CF3FD6E-461C-4977-B3EB-1EEA2B8FC9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54369900-A389-44D1-A327-CEFCCDD64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579442F9-A565-4FB0-8CCD-3C494C6D2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C0A0-76CF-4EFB-B64E-0FA613AAE78A}" type="datetimeFigureOut">
              <a:rPr lang="uk-UA" smtClean="0"/>
              <a:t>09.05.2025</a:t>
            </a:fld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1BF08081-9CE1-4707-8B32-647F26676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3DCC74E6-7B53-45EB-8B40-E64DD4965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62681-A3B6-4C13-92AD-01EE9F19E17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4839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7C6C92-2ABF-4AA7-96DA-DD5F03AE8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E330282A-655A-4788-9330-96D8D24C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C0A0-76CF-4EFB-B64E-0FA613AAE78A}" type="datetimeFigureOut">
              <a:rPr lang="uk-UA" smtClean="0"/>
              <a:t>09.05.2025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49D67F50-B6A8-4719-AA05-5E6B82DA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10610112-CE4E-4D11-A3B8-0A431366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62681-A3B6-4C13-92AD-01EE9F19E17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7410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6FAF9CCE-D96A-4975-83C8-E1095B4DA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C0A0-76CF-4EFB-B64E-0FA613AAE78A}" type="datetimeFigureOut">
              <a:rPr lang="uk-UA" smtClean="0"/>
              <a:t>09.05.2025</a:t>
            </a:fld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F3DBE9D1-963B-400F-BD0F-21B8B009E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6025C8AF-8834-4F2D-AFAB-1C59B0F6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62681-A3B6-4C13-92AD-01EE9F19E17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5099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2BAD0-08B0-49D7-93B9-79B50E7F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255AEF2-7D93-4BA8-94BA-D371C1EF5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D4F41DDF-B3D0-4B6C-A2A0-E09E15A98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0A81CD19-53C3-4536-B7BF-76F4FAF2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C0A0-76CF-4EFB-B64E-0FA613AAE78A}" type="datetimeFigureOut">
              <a:rPr lang="uk-UA" smtClean="0"/>
              <a:t>09.05.2025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D96D5431-3383-4148-9198-8B5973421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9C1C1E14-6475-468D-8BF4-D035CD1D2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62681-A3B6-4C13-92AD-01EE9F19E17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774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C432F-0346-479D-A572-FAAAC177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6E02B5F8-13AF-448B-A666-785361FB1A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B35F5606-DDA8-4FC7-BBD2-568241438B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B14DAC6E-5841-448A-832A-76CF06CBE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C0A0-76CF-4EFB-B64E-0FA613AAE78A}" type="datetimeFigureOut">
              <a:rPr lang="uk-UA" smtClean="0"/>
              <a:t>09.05.2025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1A528096-A3B3-4C06-B4E4-23769415E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4CDBDC52-0D13-4B15-8321-390E4766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62681-A3B6-4C13-92AD-01EE9F19E17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28125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4B899352-8512-4CC6-A2A7-C07671CE3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322E966-425B-444A-9DE9-B9941B617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FA95BF85-8360-40D4-A648-6B971CEF38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EC0A0-76CF-4EFB-B64E-0FA613AAE78A}" type="datetimeFigureOut">
              <a:rPr lang="uk-UA" smtClean="0"/>
              <a:t>09.05.2025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63074725-3042-4E9A-96CC-EF37D6B28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056773FA-26B1-428F-AF91-FC367C831B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62681-A3B6-4C13-92AD-01EE9F19E17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426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999C69B-EDCD-4BD4-8BBD-4635A7A3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46232" flipH="1">
            <a:off x="1666852" y="738748"/>
            <a:ext cx="758357" cy="952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8BCEFC-86F4-4BCD-97E8-6EF6D1A0B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7037"/>
            <a:ext cx="9144000" cy="701963"/>
          </a:xfrm>
        </p:spPr>
        <p:txBody>
          <a:bodyPr>
            <a:normAutofit/>
          </a:bodyPr>
          <a:lstStyle/>
          <a:p>
            <a:r>
              <a:rPr lang="uk-UA" sz="4400" b="0" i="0" dirty="0">
                <a:solidFill>
                  <a:srgbClr val="F8FAFF"/>
                </a:solidFill>
                <a:effectLst/>
                <a:latin typeface="DeepSeek-CJK-patch"/>
              </a:rPr>
              <a:t>Обладнання для охолодження ПК</a:t>
            </a:r>
            <a:endParaRPr lang="uk-UA" sz="4400" dirty="0"/>
          </a:p>
        </p:txBody>
      </p:sp>
      <p:sp>
        <p:nvSpPr>
          <p:cNvPr id="5" name="Підзаголовок 4">
            <a:extLst>
              <a:ext uri="{FF2B5EF4-FFF2-40B4-BE49-F238E27FC236}">
                <a16:creationId xmlns:a16="http://schemas.microsoft.com/office/drawing/2014/main" id="{A84685C2-3AFD-426E-A2EE-D7330767F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3200" y="3429000"/>
            <a:ext cx="5625600" cy="458762"/>
          </a:xfrm>
        </p:spPr>
        <p:txBody>
          <a:bodyPr/>
          <a:lstStyle/>
          <a:p>
            <a:r>
              <a:rPr lang="ru-RU" b="0" i="0" dirty="0" err="1">
                <a:solidFill>
                  <a:srgbClr val="F8FAFF"/>
                </a:solidFill>
                <a:effectLst/>
                <a:latin typeface="DeepSeek-CJK-patch"/>
              </a:rPr>
              <a:t>Види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, </a:t>
            </a:r>
            <a:r>
              <a:rPr lang="ru-RU" b="0" i="0" dirty="0" err="1">
                <a:solidFill>
                  <a:srgbClr val="F8FAFF"/>
                </a:solidFill>
                <a:effectLst/>
                <a:latin typeface="DeepSeek-CJK-patch"/>
              </a:rPr>
              <a:t>принципи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b="0" i="0" dirty="0" err="1">
                <a:solidFill>
                  <a:srgbClr val="F8FAFF"/>
                </a:solidFill>
                <a:effectLst/>
                <a:latin typeface="DeepSeek-CJK-patch"/>
              </a:rPr>
              <a:t>роботи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, </a:t>
            </a:r>
            <a:r>
              <a:rPr lang="ru-RU" b="0" i="0" dirty="0" err="1">
                <a:solidFill>
                  <a:srgbClr val="F8FAFF"/>
                </a:solidFill>
                <a:effectLst/>
                <a:latin typeface="DeepSeek-CJK-patch"/>
              </a:rPr>
              <a:t>критерії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b="0" i="0" dirty="0" err="1">
                <a:solidFill>
                  <a:srgbClr val="F8FAFF"/>
                </a:solidFill>
                <a:effectLst/>
                <a:latin typeface="DeepSeek-CJK-patch"/>
              </a:rPr>
              <a:t>вибору</a:t>
            </a:r>
            <a:endParaRPr lang="uk-UA" dirty="0"/>
          </a:p>
        </p:txBody>
      </p:sp>
      <p:sp>
        <p:nvSpPr>
          <p:cNvPr id="6" name="Підзаголовок 4">
            <a:extLst>
              <a:ext uri="{FF2B5EF4-FFF2-40B4-BE49-F238E27FC236}">
                <a16:creationId xmlns:a16="http://schemas.microsoft.com/office/drawing/2014/main" id="{55252E65-8531-4ABC-996C-BC39C4B83042}"/>
              </a:ext>
            </a:extLst>
          </p:cNvPr>
          <p:cNvSpPr txBox="1">
            <a:spLocks/>
          </p:cNvSpPr>
          <p:nvPr/>
        </p:nvSpPr>
        <p:spPr>
          <a:xfrm>
            <a:off x="3037986" y="6206711"/>
            <a:ext cx="5625600" cy="458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1100" dirty="0">
                <a:solidFill>
                  <a:schemeClr val="bg1"/>
                </a:solidFill>
                <a:latin typeface="Bahnschrift" panose="020B0502040204020203" pitchFamily="34" charset="0"/>
              </a:rPr>
              <a:t>Автор: </a:t>
            </a:r>
            <a:r>
              <a:rPr lang="uk-UA" sz="1100" dirty="0" err="1">
                <a:solidFill>
                  <a:schemeClr val="bg1"/>
                </a:solidFill>
                <a:latin typeface="Bahnschrift" panose="020B0502040204020203" pitchFamily="34" charset="0"/>
              </a:rPr>
              <a:t>Казимірський</a:t>
            </a:r>
            <a:r>
              <a:rPr lang="uk-UA" sz="1100" dirty="0">
                <a:solidFill>
                  <a:schemeClr val="bg1"/>
                </a:solidFill>
                <a:latin typeface="Bahnschrift" panose="020B0502040204020203" pitchFamily="34" charset="0"/>
              </a:rPr>
              <a:t> Максим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7C786026-DA2A-465F-A926-4B02267C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3117" flipH="1">
            <a:off x="10316926" y="4413920"/>
            <a:ext cx="1207800" cy="114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38D798EF-A0B3-4974-A497-80A5B4623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60174" y="2258670"/>
            <a:ext cx="731467" cy="731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26C9406C-757E-45DC-85CB-9F3B05A66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4100" flipH="1">
            <a:off x="2436548" y="4516543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>
            <a:extLst>
              <a:ext uri="{FF2B5EF4-FFF2-40B4-BE49-F238E27FC236}">
                <a16:creationId xmlns:a16="http://schemas.microsoft.com/office/drawing/2014/main" id="{2776A039-D919-464F-93BE-5D1D60587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394" flipH="1">
            <a:off x="588227" y="3376099"/>
            <a:ext cx="1426776" cy="4577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36E84B0C-48E6-4067-BF0B-9EF814A61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9011" flipH="1">
            <a:off x="6526961" y="4500568"/>
            <a:ext cx="1693306" cy="17578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BB439B4B-52CF-4229-BCA4-CA71C8F26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80697" flipH="1">
            <a:off x="9566552" y="864171"/>
            <a:ext cx="1315211" cy="421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AC82B102-73A3-4FD2-AD50-1CAA097CB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4100" flipH="1">
            <a:off x="2436548" y="4516543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FA1B2A09-2418-48BB-A853-60EFF9455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9011" flipH="1">
            <a:off x="6526961" y="4500567"/>
            <a:ext cx="1693306" cy="17578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1E2781FB-A3AB-4916-9849-949406BE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7888" flipH="1">
            <a:off x="5213835" y="500973"/>
            <a:ext cx="1273905" cy="1322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7CCB08BA-23C7-40FA-98C6-EA50AF96D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60174" y="2268275"/>
            <a:ext cx="731467" cy="731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4053D083-3EEE-4FB4-B9B6-A0733259A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3117" flipH="1">
            <a:off x="10316925" y="4413919"/>
            <a:ext cx="1207800" cy="114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280F224A-F744-435F-9F9C-04B2D7C5B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80697" flipH="1">
            <a:off x="9566553" y="883432"/>
            <a:ext cx="1315211" cy="421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2349DE7-43DE-4AFE-819D-88E019A23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46232" flipH="1">
            <a:off x="1673201" y="746014"/>
            <a:ext cx="758357" cy="952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Picture 14">
            <a:extLst>
              <a:ext uri="{FF2B5EF4-FFF2-40B4-BE49-F238E27FC236}">
                <a16:creationId xmlns:a16="http://schemas.microsoft.com/office/drawing/2014/main" id="{22085978-B77C-49D8-8988-EBD86578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394" flipH="1">
            <a:off x="588228" y="3368833"/>
            <a:ext cx="1426776" cy="4577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>
            <a:extLst>
              <a:ext uri="{FF2B5EF4-FFF2-40B4-BE49-F238E27FC236}">
                <a16:creationId xmlns:a16="http://schemas.microsoft.com/office/drawing/2014/main" id="{01206EBF-760B-4AD2-A480-39F2B1E3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7888" flipH="1">
            <a:off x="5213834" y="500974"/>
            <a:ext cx="1273905" cy="1322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117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999C69B-EDCD-4BD4-8BBD-4635A7A3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46232" flipH="1">
            <a:off x="1666852" y="738748"/>
            <a:ext cx="758357" cy="952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8BCEFC-86F4-4BCD-97E8-6EF6D1A0B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7037"/>
            <a:ext cx="9144000" cy="701963"/>
          </a:xfrm>
        </p:spPr>
        <p:txBody>
          <a:bodyPr>
            <a:noAutofit/>
          </a:bodyPr>
          <a:lstStyle/>
          <a:p>
            <a:r>
              <a:rPr lang="ru-RU" sz="3200" b="1" i="0">
                <a:solidFill>
                  <a:srgbClr val="F8FAFF"/>
                </a:solidFill>
                <a:effectLst/>
                <a:latin typeface="DeepSeek-CJK-patch"/>
              </a:rPr>
              <a:t>Охолодження — це не просто "бажано", а обов’язково для будь-якого ПК. Без нього:</a:t>
            </a:r>
            <a:endParaRPr lang="uk-UA" sz="3200" b="1" dirty="0"/>
          </a:p>
        </p:txBody>
      </p:sp>
      <p:sp>
        <p:nvSpPr>
          <p:cNvPr id="5" name="Підзаголовок 4">
            <a:extLst>
              <a:ext uri="{FF2B5EF4-FFF2-40B4-BE49-F238E27FC236}">
                <a16:creationId xmlns:a16="http://schemas.microsoft.com/office/drawing/2014/main" id="{A84685C2-3AFD-426E-A2EE-D7330767F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3947" y="3452791"/>
            <a:ext cx="6204106" cy="1361788"/>
          </a:xfrm>
        </p:spPr>
        <p:txBody>
          <a:bodyPr>
            <a:noAutofit/>
          </a:bodyPr>
          <a:lstStyle/>
          <a:p>
            <a:pPr algn="l"/>
            <a:r>
              <a:rPr lang="ru-RU" sz="2000" b="0" i="0" dirty="0">
                <a:solidFill>
                  <a:srgbClr val="F8FAFF"/>
                </a:solidFill>
                <a:effectLst/>
                <a:latin typeface="DeepSeek-CJK-patch"/>
              </a:rPr>
              <a:t>🔥 </a:t>
            </a:r>
            <a:r>
              <a:rPr lang="ru-RU" sz="2000" b="1" i="0" dirty="0" err="1">
                <a:solidFill>
                  <a:srgbClr val="F8FAFF"/>
                </a:solidFill>
                <a:effectLst/>
                <a:latin typeface="DeepSeek-CJK-patch"/>
              </a:rPr>
              <a:t>Процесор</a:t>
            </a:r>
            <a:r>
              <a:rPr lang="ru-RU" sz="2000" b="1" i="0" dirty="0">
                <a:solidFill>
                  <a:srgbClr val="F8FAFF"/>
                </a:solidFill>
                <a:effectLst/>
                <a:latin typeface="DeepSeek-CJK-patch"/>
              </a:rPr>
              <a:t>/</a:t>
            </a:r>
            <a:r>
              <a:rPr lang="ru-RU" sz="2000" b="1" i="0" dirty="0" err="1">
                <a:solidFill>
                  <a:srgbClr val="F8FAFF"/>
                </a:solidFill>
                <a:effectLst/>
                <a:latin typeface="DeepSeek-CJK-patch"/>
              </a:rPr>
              <a:t>відеокарта</a:t>
            </a:r>
            <a:r>
              <a:rPr lang="ru-RU" sz="20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2000" b="1" i="0" dirty="0" err="1">
                <a:solidFill>
                  <a:srgbClr val="F8FAFF"/>
                </a:solidFill>
                <a:effectLst/>
                <a:latin typeface="DeepSeek-CJK-patch"/>
              </a:rPr>
              <a:t>перегріваються</a:t>
            </a:r>
            <a:r>
              <a:rPr lang="ru-RU" sz="2000" b="1" i="0" dirty="0">
                <a:solidFill>
                  <a:srgbClr val="F8FAFF"/>
                </a:solidFill>
                <a:effectLst/>
                <a:latin typeface="DeepSeek-CJK-patch"/>
              </a:rPr>
              <a:t> за </a:t>
            </a:r>
            <a:r>
              <a:rPr lang="ru-RU" sz="2000" b="1" i="0" dirty="0" err="1">
                <a:solidFill>
                  <a:srgbClr val="F8FAFF"/>
                </a:solidFill>
                <a:effectLst/>
                <a:latin typeface="DeepSeek-CJK-patch"/>
              </a:rPr>
              <a:t>хвилини</a:t>
            </a:r>
            <a:endParaRPr lang="ru-RU" sz="2000" b="0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algn="l"/>
            <a:r>
              <a:rPr lang="ru-RU" sz="2000" b="0" i="0" dirty="0">
                <a:solidFill>
                  <a:srgbClr val="F8FAFF"/>
                </a:solidFill>
                <a:effectLst/>
                <a:latin typeface="DeepSeek-CJK-patch"/>
              </a:rPr>
              <a:t>⏳ </a:t>
            </a:r>
            <a:r>
              <a:rPr lang="ru-RU" sz="2000" b="1" i="0" dirty="0">
                <a:solidFill>
                  <a:srgbClr val="F8FAFF"/>
                </a:solidFill>
                <a:effectLst/>
                <a:latin typeface="DeepSeek-CJK-patch"/>
              </a:rPr>
              <a:t>Ресурс </a:t>
            </a:r>
            <a:r>
              <a:rPr lang="ru-RU" sz="2000" b="1" i="0" dirty="0" err="1">
                <a:solidFill>
                  <a:srgbClr val="F8FAFF"/>
                </a:solidFill>
                <a:effectLst/>
                <a:latin typeface="DeepSeek-CJK-patch"/>
              </a:rPr>
              <a:t>компонентів</a:t>
            </a:r>
            <a:r>
              <a:rPr lang="ru-RU" sz="20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2000" b="1" i="0" dirty="0" err="1">
                <a:solidFill>
                  <a:srgbClr val="F8FAFF"/>
                </a:solidFill>
                <a:effectLst/>
                <a:latin typeface="DeepSeek-CJK-patch"/>
              </a:rPr>
              <a:t>скорочується</a:t>
            </a:r>
            <a:r>
              <a:rPr lang="ru-RU" sz="2000" b="1" i="0" dirty="0">
                <a:solidFill>
                  <a:srgbClr val="F8FAFF"/>
                </a:solidFill>
                <a:effectLst/>
                <a:latin typeface="DeepSeek-CJK-patch"/>
              </a:rPr>
              <a:t> в рази</a:t>
            </a:r>
            <a:endParaRPr lang="ru-RU" sz="2000" b="0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algn="l"/>
            <a:r>
              <a:rPr lang="ru-RU" sz="2000" b="0" i="0" dirty="0">
                <a:solidFill>
                  <a:srgbClr val="F8FAFF"/>
                </a:solidFill>
                <a:effectLst/>
                <a:latin typeface="DeepSeek-CJK-patch"/>
              </a:rPr>
              <a:t>💸 </a:t>
            </a:r>
            <a:r>
              <a:rPr lang="ru-RU" sz="2000" b="1" i="0" dirty="0">
                <a:solidFill>
                  <a:srgbClr val="F8FAFF"/>
                </a:solidFill>
                <a:effectLst/>
                <a:latin typeface="DeepSeek-CJK-patch"/>
              </a:rPr>
              <a:t>Ремонт </a:t>
            </a:r>
            <a:r>
              <a:rPr lang="ru-RU" sz="2000" b="1" i="0" dirty="0" err="1">
                <a:solidFill>
                  <a:srgbClr val="F8FAFF"/>
                </a:solidFill>
                <a:effectLst/>
                <a:latin typeface="DeepSeek-CJK-patch"/>
              </a:rPr>
              <a:t>обійдеться</a:t>
            </a:r>
            <a:r>
              <a:rPr lang="ru-RU" sz="20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дорожче</a:t>
            </a:r>
            <a:r>
              <a:rPr lang="ru-RU" sz="2000" b="1" i="0" dirty="0">
                <a:solidFill>
                  <a:srgbClr val="F8FAFF"/>
                </a:solidFill>
                <a:effectLst/>
                <a:latin typeface="DeepSeek-CJK-patch"/>
              </a:rPr>
              <a:t> за хороший кулер</a:t>
            </a:r>
            <a:endParaRPr lang="ru-RU" sz="2000" b="0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sp>
        <p:nvSpPr>
          <p:cNvPr id="6" name="Підзаголовок 4">
            <a:extLst>
              <a:ext uri="{FF2B5EF4-FFF2-40B4-BE49-F238E27FC236}">
                <a16:creationId xmlns:a16="http://schemas.microsoft.com/office/drawing/2014/main" id="{55252E65-8531-4ABC-996C-BC39C4B83042}"/>
              </a:ext>
            </a:extLst>
          </p:cNvPr>
          <p:cNvSpPr txBox="1">
            <a:spLocks/>
          </p:cNvSpPr>
          <p:nvPr/>
        </p:nvSpPr>
        <p:spPr>
          <a:xfrm>
            <a:off x="3283200" y="6542219"/>
            <a:ext cx="5625600" cy="458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1100" dirty="0">
                <a:solidFill>
                  <a:schemeClr val="bg1"/>
                </a:solidFill>
                <a:latin typeface="Bahnschrift" panose="020B0502040204020203" pitchFamily="34" charset="0"/>
              </a:rPr>
              <a:t>Автор: </a:t>
            </a:r>
            <a:r>
              <a:rPr lang="uk-UA" sz="1100" dirty="0" err="1">
                <a:solidFill>
                  <a:schemeClr val="bg1"/>
                </a:solidFill>
                <a:latin typeface="Bahnschrift" panose="020B0502040204020203" pitchFamily="34" charset="0"/>
              </a:rPr>
              <a:t>Казимірський</a:t>
            </a:r>
            <a:r>
              <a:rPr lang="uk-UA" sz="1100" dirty="0">
                <a:solidFill>
                  <a:schemeClr val="bg1"/>
                </a:solidFill>
                <a:latin typeface="Bahnschrift" panose="020B0502040204020203" pitchFamily="34" charset="0"/>
              </a:rPr>
              <a:t> Максим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7C786026-DA2A-465F-A926-4B02267C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3117" flipH="1">
            <a:off x="10316926" y="4413920"/>
            <a:ext cx="1207800" cy="114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>
            <a:extLst>
              <a:ext uri="{FF2B5EF4-FFF2-40B4-BE49-F238E27FC236}">
                <a16:creationId xmlns:a16="http://schemas.microsoft.com/office/drawing/2014/main" id="{2776A039-D919-464F-93BE-5D1D60587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394" flipH="1">
            <a:off x="588227" y="3376099"/>
            <a:ext cx="1426776" cy="4577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BB439B4B-52CF-4229-BCA4-CA71C8F26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80697" flipH="1">
            <a:off x="9566552" y="864171"/>
            <a:ext cx="1315211" cy="421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AC82B102-73A3-4FD2-AD50-1CAA097CB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4100" flipH="1">
            <a:off x="2243261" y="5134974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FA1B2A09-2418-48BB-A853-60EFF9455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9011" flipH="1">
            <a:off x="7584685" y="5042281"/>
            <a:ext cx="1693306" cy="17578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1E2781FB-A3AB-4916-9849-949406BE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7888" flipH="1">
            <a:off x="5213835" y="500973"/>
            <a:ext cx="1273905" cy="1322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7CCB08BA-23C7-40FA-98C6-EA50AF96D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73614" y="1861465"/>
            <a:ext cx="731467" cy="731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4053D083-3EEE-4FB4-B9B6-A0733259A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3117" flipH="1">
            <a:off x="10316925" y="4413919"/>
            <a:ext cx="1207800" cy="114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280F224A-F744-435F-9F9C-04B2D7C5B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80697" flipH="1">
            <a:off x="9566553" y="883432"/>
            <a:ext cx="1315211" cy="421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2349DE7-43DE-4AFE-819D-88E019A23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46232" flipH="1">
            <a:off x="1673201" y="746014"/>
            <a:ext cx="758357" cy="952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Picture 14">
            <a:extLst>
              <a:ext uri="{FF2B5EF4-FFF2-40B4-BE49-F238E27FC236}">
                <a16:creationId xmlns:a16="http://schemas.microsoft.com/office/drawing/2014/main" id="{22085978-B77C-49D8-8988-EBD86578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394" flipH="1">
            <a:off x="588228" y="3368833"/>
            <a:ext cx="1426776" cy="4577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>
            <a:extLst>
              <a:ext uri="{FF2B5EF4-FFF2-40B4-BE49-F238E27FC236}">
                <a16:creationId xmlns:a16="http://schemas.microsoft.com/office/drawing/2014/main" id="{01206EBF-760B-4AD2-A480-39F2B1E3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7888" flipH="1">
            <a:off x="5213834" y="500974"/>
            <a:ext cx="1273905" cy="1322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Заголовок 3">
            <a:extLst>
              <a:ext uri="{FF2B5EF4-FFF2-40B4-BE49-F238E27FC236}">
                <a16:creationId xmlns:a16="http://schemas.microsoft.com/office/drawing/2014/main" id="{717332C6-9EA3-4083-B481-9FC2C66C594F}"/>
              </a:ext>
            </a:extLst>
          </p:cNvPr>
          <p:cNvSpPr txBox="1">
            <a:spLocks/>
          </p:cNvSpPr>
          <p:nvPr/>
        </p:nvSpPr>
        <p:spPr>
          <a:xfrm>
            <a:off x="1524000" y="1852225"/>
            <a:ext cx="9144000" cy="7019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err="1">
                <a:solidFill>
                  <a:srgbClr val="F8FAFF"/>
                </a:solidFill>
                <a:latin typeface="DeepSeek-CJK-patch"/>
              </a:rPr>
              <a:t>Висновок</a:t>
            </a:r>
            <a:endParaRPr lang="uk-UA" sz="3200" b="1" dirty="0"/>
          </a:p>
        </p:txBody>
      </p:sp>
    </p:spTree>
    <p:extLst>
      <p:ext uri="{BB962C8B-B14F-4D97-AF65-F5344CB8AC3E}">
        <p14:creationId xmlns:p14="http://schemas.microsoft.com/office/powerpoint/2010/main" val="2517724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69A882-DE02-467A-AD12-F6E6B8BE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978400" cy="536575"/>
          </a:xfrm>
        </p:spPr>
        <p:txBody>
          <a:bodyPr>
            <a:normAutofit fontScale="90000"/>
          </a:bodyPr>
          <a:lstStyle/>
          <a:p>
            <a:pPr algn="l"/>
            <a:r>
              <a:rPr lang="ru-RU" b="1" i="0" dirty="0" err="1">
                <a:solidFill>
                  <a:srgbClr val="F8FAFF"/>
                </a:solidFill>
                <a:effectLst/>
                <a:latin typeface="DeepSeek-CJK-patch"/>
              </a:rPr>
              <a:t>Види</a:t>
            </a:r>
            <a:r>
              <a:rPr lang="ru-RU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b="1" i="0" dirty="0" err="1">
                <a:solidFill>
                  <a:srgbClr val="F8FAFF"/>
                </a:solidFill>
                <a:effectLst/>
                <a:latin typeface="DeepSeek-CJK-patch"/>
              </a:rPr>
              <a:t>охолодження</a:t>
            </a:r>
            <a:b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</a:br>
            <a:endParaRPr lang="ru-RU" b="0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3BDCD14-0592-4CB3-BCEA-DE39B96D2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ru-RU" b="1" i="0" dirty="0" err="1">
                <a:solidFill>
                  <a:srgbClr val="F8FAFF"/>
                </a:solidFill>
                <a:effectLst/>
                <a:latin typeface="DeepSeek-CJK-patch"/>
              </a:rPr>
              <a:t>Повітряне</a:t>
            </a:r>
            <a:r>
              <a:rPr lang="ru-RU" b="1" i="0" dirty="0">
                <a:solidFill>
                  <a:srgbClr val="F8FAFF"/>
                </a:solidFill>
                <a:effectLst/>
                <a:latin typeface="DeepSeek-CJK-patch"/>
              </a:rPr>
              <a:t> (</a:t>
            </a:r>
            <a:r>
              <a:rPr lang="ru-RU" b="1" i="0" dirty="0" err="1">
                <a:solidFill>
                  <a:srgbClr val="F8FAFF"/>
                </a:solidFill>
                <a:effectLst/>
                <a:latin typeface="DeepSeek-CJK-patch"/>
              </a:rPr>
              <a:t>активне</a:t>
            </a:r>
            <a:r>
              <a:rPr lang="ru-RU" b="1" i="0" dirty="0">
                <a:solidFill>
                  <a:srgbClr val="F8FAFF"/>
                </a:solidFill>
                <a:effectLst/>
                <a:latin typeface="DeepSeek-CJK-patch"/>
              </a:rPr>
              <a:t> &amp; </a:t>
            </a:r>
            <a:r>
              <a:rPr lang="ru-RU" b="1" i="0" dirty="0" err="1">
                <a:solidFill>
                  <a:srgbClr val="F8FAFF"/>
                </a:solidFill>
                <a:effectLst/>
                <a:latin typeface="DeepSeek-CJK-patch"/>
              </a:rPr>
              <a:t>пасивне</a:t>
            </a:r>
            <a:r>
              <a:rPr lang="ru-RU" b="1" i="0" dirty="0">
                <a:solidFill>
                  <a:srgbClr val="F8FAFF"/>
                </a:solidFill>
                <a:effectLst/>
                <a:latin typeface="DeepSeek-CJK-patch"/>
              </a:rPr>
              <a:t>)</a:t>
            </a:r>
          </a:p>
          <a:p>
            <a:endParaRPr lang="ru-RU" b="1" i="0" dirty="0">
              <a:solidFill>
                <a:srgbClr val="F8FAFF"/>
              </a:solidFill>
              <a:effectLst/>
              <a:latin typeface="DeepSeek-CJK-patch"/>
            </a:endParaRPr>
          </a:p>
          <a:p>
            <a:endParaRPr lang="uk-UA" b="1" i="0" dirty="0">
              <a:solidFill>
                <a:srgbClr val="F8FAFF"/>
              </a:solidFill>
              <a:effectLst/>
              <a:latin typeface="DeepSeek-CJK-patch"/>
            </a:endParaRPr>
          </a:p>
          <a:p>
            <a:endParaRPr lang="uk-UA" b="1" i="0" dirty="0">
              <a:solidFill>
                <a:srgbClr val="F8FAFF"/>
              </a:solidFill>
              <a:effectLst/>
              <a:latin typeface="DeepSeek-CJK-patch"/>
            </a:endParaRPr>
          </a:p>
          <a:p>
            <a:endParaRPr lang="uk-UA" b="1" dirty="0">
              <a:solidFill>
                <a:srgbClr val="F8FAFF"/>
              </a:solidFill>
              <a:latin typeface="DeepSeek-CJK-patch"/>
            </a:endParaRPr>
          </a:p>
          <a:p>
            <a:r>
              <a:rPr lang="uk-UA" b="1" i="0" dirty="0">
                <a:solidFill>
                  <a:srgbClr val="F8FAFF"/>
                </a:solidFill>
                <a:effectLst/>
                <a:latin typeface="DeepSeek-CJK-patch"/>
              </a:rPr>
              <a:t>Рідинне</a:t>
            </a:r>
          </a:p>
          <a:p>
            <a:endParaRPr lang="uk-UA" b="1" i="0" dirty="0">
              <a:solidFill>
                <a:srgbClr val="F8FAFF"/>
              </a:solidFill>
              <a:effectLst/>
              <a:latin typeface="DeepSeek-CJK-patch"/>
            </a:endParaRPr>
          </a:p>
          <a:p>
            <a:endParaRPr lang="uk-UA" b="1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6D3FB6-8FED-4814-8062-B8E1C87A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478" y="2100063"/>
            <a:ext cx="1142312" cy="1434151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4E1EAB3-B5A6-4726-A94A-78A1D731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567" y="1794438"/>
            <a:ext cx="1960684" cy="185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471D172-FAAE-4B0F-B024-DB3643413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728" y="589679"/>
            <a:ext cx="1720850" cy="17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C626794-438E-456D-95FB-715B6D152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45492"/>
            <a:ext cx="3235464" cy="32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A7666A8-CF3A-436F-B746-31429D46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700" y="3499143"/>
            <a:ext cx="3235464" cy="335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6287C7D-D4D6-4EA4-946E-D72A8F25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93" y="4649288"/>
            <a:ext cx="2977810" cy="9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483F1BA1-7142-4CD1-9258-12DC39703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40309">
            <a:off x="-4286446" y="2101127"/>
            <a:ext cx="1202088" cy="99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Кулер до корпусу Corsair iCUE AF120 RGB Slim White Dual Fan Kit  (CO-9050165-WW) - Teraflops">
            <a:extLst>
              <a:ext uri="{FF2B5EF4-FFF2-40B4-BE49-F238E27FC236}">
                <a16:creationId xmlns:a16="http://schemas.microsoft.com/office/drawing/2014/main" id="{8C7A51B7-D51E-426C-B23C-E73FCE4D4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40602">
            <a:off x="-3010587" y="2101128"/>
            <a:ext cx="1055616" cy="105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4E61040-2A3D-4EED-A09B-CE2208A52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399299" y="2161675"/>
            <a:ext cx="1045142" cy="104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6C5CB7E2-E63D-4256-BE4A-ADC9CB20D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3117" flipH="1">
            <a:off x="11594956" y="3087877"/>
            <a:ext cx="1207800" cy="114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A4797A72-2352-4278-8A08-EF8B55AE1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6491" flipH="1">
            <a:off x="11581812" y="6313065"/>
            <a:ext cx="1089867" cy="1089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>
            <a:extLst>
              <a:ext uri="{FF2B5EF4-FFF2-40B4-BE49-F238E27FC236}">
                <a16:creationId xmlns:a16="http://schemas.microsoft.com/office/drawing/2014/main" id="{B1800919-E232-4528-B916-39B28A866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9015" flipH="1">
            <a:off x="6518159" y="6116892"/>
            <a:ext cx="1693306" cy="17578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>
            <a:extLst>
              <a:ext uri="{FF2B5EF4-FFF2-40B4-BE49-F238E27FC236}">
                <a16:creationId xmlns:a16="http://schemas.microsoft.com/office/drawing/2014/main" id="{D80C1EB1-08B9-4BCB-BA3B-7DA07F3DC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394" flipH="1">
            <a:off x="-1069946" y="2064284"/>
            <a:ext cx="1426776" cy="4577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3AB816C-9A2D-4DED-AAA6-F7828CBF3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46232" flipH="1">
            <a:off x="-203981" y="-429198"/>
            <a:ext cx="758357" cy="952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1" name="Picture 14">
            <a:extLst>
              <a:ext uri="{FF2B5EF4-FFF2-40B4-BE49-F238E27FC236}">
                <a16:creationId xmlns:a16="http://schemas.microsoft.com/office/drawing/2014/main" id="{0E809E12-CFCC-4B53-82EB-A078B53D8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80697" flipH="1">
            <a:off x="11312530" y="-105877"/>
            <a:ext cx="1315211" cy="421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>
            <a:extLst>
              <a:ext uri="{FF2B5EF4-FFF2-40B4-BE49-F238E27FC236}">
                <a16:creationId xmlns:a16="http://schemas.microsoft.com/office/drawing/2014/main" id="{6167AA72-C2B2-4912-BBE4-197D55A4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4100" flipH="1">
            <a:off x="1286699" y="6129892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9BADD098-B206-4054-BD04-D59B51CED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79391" flipH="1">
            <a:off x="-723799" y="4447912"/>
            <a:ext cx="1207800" cy="114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>
            <a:extLst>
              <a:ext uri="{FF2B5EF4-FFF2-40B4-BE49-F238E27FC236}">
                <a16:creationId xmlns:a16="http://schemas.microsoft.com/office/drawing/2014/main" id="{A484A999-1E4B-472B-9B69-0194F770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8813" flipH="1">
            <a:off x="7441552" y="-760803"/>
            <a:ext cx="1273905" cy="1322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>
            <a:extLst>
              <a:ext uri="{FF2B5EF4-FFF2-40B4-BE49-F238E27FC236}">
                <a16:creationId xmlns:a16="http://schemas.microsoft.com/office/drawing/2014/main" id="{4A834E3F-38D6-4A37-BC5D-B2536896D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7401" flipH="1">
            <a:off x="2251698" y="-1037999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12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69A882-DE02-467A-AD12-F6E6B8BE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300" y="465137"/>
            <a:ext cx="5359400" cy="536575"/>
          </a:xfrm>
        </p:spPr>
        <p:txBody>
          <a:bodyPr>
            <a:normAutofit fontScale="90000"/>
          </a:bodyPr>
          <a:lstStyle/>
          <a:p>
            <a:pPr algn="l"/>
            <a:r>
              <a:rPr lang="uk-UA" b="1" i="0" dirty="0" err="1">
                <a:solidFill>
                  <a:srgbClr val="F8FAFF"/>
                </a:solidFill>
                <a:effectLst/>
                <a:latin typeface="DeepSeek-CJK-patch"/>
              </a:rPr>
              <a:t>Кулери</a:t>
            </a:r>
            <a:r>
              <a:rPr lang="uk-UA" b="1" i="0" dirty="0">
                <a:solidFill>
                  <a:srgbClr val="F8FAFF"/>
                </a:solidFill>
                <a:effectLst/>
                <a:latin typeface="DeepSeek-CJK-patch"/>
              </a:rPr>
              <a:t> та вентилятори</a:t>
            </a:r>
            <a:endParaRPr lang="ru-RU" b="0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3BDCD14-0592-4CB3-BCEA-DE39B96D2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28" y="1682081"/>
            <a:ext cx="6954982" cy="67087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uk-UA" sz="3600" b="1" i="0" dirty="0">
                <a:solidFill>
                  <a:srgbClr val="F8FAFF"/>
                </a:solidFill>
                <a:effectLst/>
                <a:latin typeface="DeepSeek-CJK-patch"/>
              </a:rPr>
              <a:t>Розміри (80мм, 120мм, 140мм).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uk-UA" b="1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uk-UA" b="1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marL="0" indent="0" algn="l">
              <a:buNone/>
            </a:pPr>
            <a:endParaRPr lang="uk-UA" b="1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uk-UA" b="1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marL="0" indent="0" algn="l">
              <a:buNone/>
            </a:pPr>
            <a:endParaRPr lang="en-US" b="1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6D3FB6-8FED-4814-8062-B8E1C87A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8204" y="1803401"/>
            <a:ext cx="858785" cy="1078188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4E1EAB3-B5A6-4726-A94A-78A1D731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479" y="1690664"/>
            <a:ext cx="1474034" cy="139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471D172-FAAE-4B0F-B024-DB3643413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912" y="1682081"/>
            <a:ext cx="1293728" cy="129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C626794-438E-456D-95FB-715B6D152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90" y="4076700"/>
            <a:ext cx="2114474" cy="21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A7666A8-CF3A-436F-B746-31429D46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763" y="4053285"/>
            <a:ext cx="2114474" cy="21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6287C7D-D4D6-4EA4-946E-D72A8F25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38" y="4756714"/>
            <a:ext cx="1946091" cy="62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D140E975-0D22-4901-9AF7-ADCA368EA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041" y="2693244"/>
            <a:ext cx="1813862" cy="14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Кулер до корпусу Corsair iCUE AF120 RGB Slim White Dual Fan Kit  (CO-9050165-WW) - Teraflops">
            <a:extLst>
              <a:ext uri="{FF2B5EF4-FFF2-40B4-BE49-F238E27FC236}">
                <a16:creationId xmlns:a16="http://schemas.microsoft.com/office/drawing/2014/main" id="{1BF465F9-14C3-4465-9ABB-DCD55EBB0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544" y="2597999"/>
            <a:ext cx="1806214" cy="180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49E9D8D-1349-4F9E-8B3A-4B02F55D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995" y="2388369"/>
            <a:ext cx="2389414" cy="238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>
            <a:extLst>
              <a:ext uri="{FF2B5EF4-FFF2-40B4-BE49-F238E27FC236}">
                <a16:creationId xmlns:a16="http://schemas.microsoft.com/office/drawing/2014/main" id="{3D2F3BDD-6A55-4B4E-B062-EFB2091F2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394" flipH="1">
            <a:off x="-1069945" y="2040398"/>
            <a:ext cx="1426776" cy="4577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A09D62D-A2EE-4240-B32A-9F7EA389C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46232" flipH="1">
            <a:off x="-203980" y="-453084"/>
            <a:ext cx="758357" cy="952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190FE8FE-7A64-4292-B7D2-3125A130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3117" flipH="1">
            <a:off x="11594956" y="3087877"/>
            <a:ext cx="1207800" cy="114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04F43F28-DD2B-41A4-BFC5-C14AC1F11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6491" flipH="1">
            <a:off x="11581812" y="6313065"/>
            <a:ext cx="1089867" cy="1089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>
            <a:extLst>
              <a:ext uri="{FF2B5EF4-FFF2-40B4-BE49-F238E27FC236}">
                <a16:creationId xmlns:a16="http://schemas.microsoft.com/office/drawing/2014/main" id="{6B7381FB-DA80-4F5E-9345-704156BFC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80697" flipH="1">
            <a:off x="11312531" y="-129763"/>
            <a:ext cx="1315211" cy="421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>
            <a:extLst>
              <a:ext uri="{FF2B5EF4-FFF2-40B4-BE49-F238E27FC236}">
                <a16:creationId xmlns:a16="http://schemas.microsoft.com/office/drawing/2014/main" id="{B80C3965-AA15-4CEA-BACA-B1AFAB98E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9015" flipH="1">
            <a:off x="6518159" y="6116892"/>
            <a:ext cx="1693306" cy="17578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>
            <a:extLst>
              <a:ext uri="{FF2B5EF4-FFF2-40B4-BE49-F238E27FC236}">
                <a16:creationId xmlns:a16="http://schemas.microsoft.com/office/drawing/2014/main" id="{97CBD429-330F-47A6-B7B1-9EFEDFCC6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4100" flipH="1">
            <a:off x="1286700" y="6106006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74F196D4-8025-4FE5-BAD3-7D157EB20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79391" flipH="1">
            <a:off x="-723798" y="4424026"/>
            <a:ext cx="1207800" cy="114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267878F8-D57F-48D0-AA7F-149C97340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8813" flipH="1">
            <a:off x="7441553" y="-784689"/>
            <a:ext cx="1273905" cy="1322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>
            <a:extLst>
              <a:ext uri="{FF2B5EF4-FFF2-40B4-BE49-F238E27FC236}">
                <a16:creationId xmlns:a16="http://schemas.microsoft.com/office/drawing/2014/main" id="{B7EA81DE-2A10-461B-BB99-6120E37E3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7401" flipH="1">
            <a:off x="2251699" y="-1061885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80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69A882-DE02-467A-AD12-F6E6B8BE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150" y="554945"/>
            <a:ext cx="8775700" cy="536575"/>
          </a:xfrm>
        </p:spPr>
        <p:txBody>
          <a:bodyPr>
            <a:normAutofit fontScale="90000"/>
          </a:bodyPr>
          <a:lstStyle/>
          <a:p>
            <a:pPr algn="l"/>
            <a:r>
              <a:rPr lang="ru-RU" b="1" i="0" dirty="0" err="1">
                <a:solidFill>
                  <a:srgbClr val="F8FAFF"/>
                </a:solidFill>
                <a:effectLst/>
                <a:latin typeface="DeepSeek-CJK-patch"/>
              </a:rPr>
              <a:t>Чому</a:t>
            </a:r>
            <a:r>
              <a:rPr lang="ru-RU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b="1" i="0" dirty="0" err="1">
                <a:solidFill>
                  <a:srgbClr val="F8FAFF"/>
                </a:solidFill>
                <a:effectLst/>
                <a:latin typeface="DeepSeek-CJK-patch"/>
              </a:rPr>
              <a:t>охолодження</a:t>
            </a:r>
            <a:r>
              <a:rPr lang="ru-RU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b="1" i="0" dirty="0" err="1">
                <a:solidFill>
                  <a:srgbClr val="F8FAFF"/>
                </a:solidFill>
                <a:effectLst/>
                <a:latin typeface="DeepSeek-CJK-patch"/>
              </a:rPr>
              <a:t>важливе</a:t>
            </a:r>
            <a:r>
              <a:rPr lang="ru-RU" b="1" i="0" dirty="0">
                <a:solidFill>
                  <a:srgbClr val="F8FAFF"/>
                </a:solidFill>
                <a:effectLst/>
                <a:latin typeface="DeepSeek-CJK-patch"/>
              </a:rPr>
              <a:t> для ПК?</a:t>
            </a:r>
            <a:endParaRPr lang="ru-RU" b="0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3BDCD14-0592-4CB3-BCEA-DE39B96D2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291" y="1656682"/>
            <a:ext cx="10851228" cy="4221834"/>
          </a:xfrm>
        </p:spPr>
        <p:txBody>
          <a:bodyPr/>
          <a:lstStyle/>
          <a:p>
            <a:pPr marL="0" indent="0" algn="l">
              <a:buNone/>
            </a:pPr>
            <a:r>
              <a:rPr lang="uk-UA" sz="3600" b="1" i="0" dirty="0">
                <a:solidFill>
                  <a:srgbClr val="F8FAFF"/>
                </a:solidFill>
                <a:effectLst/>
                <a:latin typeface="DeepSeek-CJK-patch"/>
              </a:rPr>
              <a:t>Перегрів = поломка</a:t>
            </a:r>
          </a:p>
          <a:p>
            <a:pPr marL="0" indent="0" algn="l">
              <a:buNone/>
            </a:pPr>
            <a:r>
              <a:rPr lang="ru-RU" sz="2000" b="1" dirty="0">
                <a:solidFill>
                  <a:srgbClr val="F8FAFF"/>
                </a:solidFill>
                <a:latin typeface="DeepSeek-CJK-patch"/>
              </a:rPr>
              <a:t> </a:t>
            </a:r>
            <a:r>
              <a:rPr lang="ru-RU" sz="20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2000" b="1" i="0" dirty="0" err="1">
                <a:solidFill>
                  <a:srgbClr val="F8FAFF"/>
                </a:solidFill>
                <a:effectLst/>
                <a:latin typeface="DeepSeek-CJK-patch"/>
              </a:rPr>
              <a:t>Чіпи</a:t>
            </a:r>
            <a:r>
              <a:rPr lang="ru-RU" sz="20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2000" b="1" i="0" dirty="0" err="1">
                <a:solidFill>
                  <a:srgbClr val="F8FAFF"/>
                </a:solidFill>
                <a:effectLst/>
                <a:latin typeface="DeepSeek-CJK-patch"/>
              </a:rPr>
              <a:t>горять</a:t>
            </a:r>
            <a:r>
              <a:rPr lang="ru-RU" sz="2000" b="1" i="0" dirty="0">
                <a:solidFill>
                  <a:srgbClr val="F8FAFF"/>
                </a:solidFill>
                <a:effectLst/>
                <a:latin typeface="DeepSeek-CJK-patch"/>
              </a:rPr>
              <a:t> без </a:t>
            </a:r>
            <a:r>
              <a:rPr lang="ru-RU" sz="2000" b="1" i="0" dirty="0" err="1">
                <a:solidFill>
                  <a:srgbClr val="F8FAFF"/>
                </a:solidFill>
                <a:effectLst/>
                <a:latin typeface="DeepSeek-CJK-patch"/>
              </a:rPr>
              <a:t>відведення</a:t>
            </a:r>
            <a:r>
              <a:rPr lang="ru-RU" sz="2000" b="1" i="0" dirty="0">
                <a:solidFill>
                  <a:srgbClr val="F8FAFF"/>
                </a:solidFill>
                <a:effectLst/>
                <a:latin typeface="DeepSeek-CJK-patch"/>
              </a:rPr>
              <a:t> тепла.</a:t>
            </a:r>
            <a:endParaRPr lang="uk-UA" sz="2000" b="1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marL="0" indent="0" algn="l">
              <a:buNone/>
            </a:pPr>
            <a:endParaRPr lang="uk-UA" b="1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marL="0" indent="0">
              <a:buNone/>
            </a:pPr>
            <a:r>
              <a:rPr lang="ru-RU" sz="3200" b="1" i="0" dirty="0" err="1">
                <a:solidFill>
                  <a:srgbClr val="F8FAFF"/>
                </a:solidFill>
                <a:effectLst/>
                <a:latin typeface="DeepSeek-CJK-patch"/>
              </a:rPr>
              <a:t>Тертя</a:t>
            </a: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3200" b="1" i="0" dirty="0" err="1">
                <a:solidFill>
                  <a:srgbClr val="F8FAFF"/>
                </a:solidFill>
                <a:effectLst/>
                <a:latin typeface="DeepSeek-CJK-patch"/>
              </a:rPr>
              <a:t>електроніки</a:t>
            </a: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 → тепло</a:t>
            </a:r>
            <a:b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</a:br>
            <a:r>
              <a:rPr lang="ru-RU" sz="2400" b="1" dirty="0">
                <a:solidFill>
                  <a:srgbClr val="F8FAFF"/>
                </a:solidFill>
                <a:latin typeface="DeepSeek-CJK-patch"/>
              </a:rPr>
              <a:t>  </a:t>
            </a:r>
            <a:r>
              <a:rPr lang="ru-RU" sz="2400" b="1" i="0" dirty="0">
                <a:solidFill>
                  <a:srgbClr val="F8FAFF"/>
                </a:solidFill>
                <a:effectLst/>
                <a:latin typeface="DeepSeek-CJK-patch"/>
              </a:rPr>
              <a:t>Чим </a:t>
            </a:r>
            <a:r>
              <a:rPr lang="ru-RU" sz="2400" b="1" i="0" dirty="0" err="1">
                <a:solidFill>
                  <a:srgbClr val="F8FAFF"/>
                </a:solidFill>
                <a:effectLst/>
                <a:latin typeface="DeepSeek-CJK-patch"/>
              </a:rPr>
              <a:t>більше</a:t>
            </a:r>
            <a:r>
              <a:rPr lang="ru-RU" sz="24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2400" b="1" i="0" dirty="0" err="1">
                <a:solidFill>
                  <a:srgbClr val="F8FAFF"/>
                </a:solidFill>
                <a:effectLst/>
                <a:latin typeface="DeepSeek-CJK-patch"/>
              </a:rPr>
              <a:t>навантаження</a:t>
            </a:r>
            <a:r>
              <a:rPr lang="ru-RU" sz="2400" b="1" i="0" dirty="0">
                <a:solidFill>
                  <a:srgbClr val="F8FAFF"/>
                </a:solidFill>
                <a:effectLst/>
                <a:latin typeface="DeepSeek-CJK-patch"/>
              </a:rPr>
              <a:t> – </a:t>
            </a:r>
            <a:r>
              <a:rPr lang="ru-RU" sz="2400" b="1" i="0" dirty="0" err="1">
                <a:solidFill>
                  <a:srgbClr val="F8FAFF"/>
                </a:solidFill>
                <a:effectLst/>
                <a:latin typeface="DeepSeek-CJK-patch"/>
              </a:rPr>
              <a:t>тим</a:t>
            </a:r>
            <a:r>
              <a:rPr lang="ru-RU" sz="24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2400" b="1" i="0" dirty="0" err="1">
                <a:solidFill>
                  <a:srgbClr val="F8FAFF"/>
                </a:solidFill>
                <a:effectLst/>
                <a:latin typeface="DeepSeek-CJK-patch"/>
              </a:rPr>
              <a:t>більше</a:t>
            </a:r>
            <a:r>
              <a:rPr lang="ru-RU" sz="24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2400" b="1" i="0" dirty="0" err="1">
                <a:solidFill>
                  <a:srgbClr val="F8FAFF"/>
                </a:solidFill>
                <a:effectLst/>
                <a:latin typeface="DeepSeek-CJK-patch"/>
              </a:rPr>
              <a:t>нагрівається</a:t>
            </a:r>
            <a:r>
              <a:rPr lang="ru-RU" sz="2400" b="1" i="0" dirty="0">
                <a:solidFill>
                  <a:srgbClr val="F8FAFF"/>
                </a:solidFill>
                <a:effectLst/>
                <a:latin typeface="DeepSeek-CJK-patch"/>
              </a:rPr>
              <a:t>.</a:t>
            </a:r>
          </a:p>
          <a:p>
            <a:pPr marL="0" indent="0" algn="l">
              <a:buNone/>
            </a:pPr>
            <a:endParaRPr lang="uk-UA" b="1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marL="0" indent="0">
              <a:buNone/>
            </a:pPr>
            <a:r>
              <a:rPr lang="uk-UA" sz="3600" b="1" i="0" dirty="0">
                <a:solidFill>
                  <a:srgbClr val="F8FAFF"/>
                </a:solidFill>
                <a:effectLst/>
                <a:latin typeface="DeepSeek-CJK-patch"/>
              </a:rPr>
              <a:t>Гарячі компоненти – повільні</a:t>
            </a:r>
            <a:br>
              <a:rPr lang="uk-UA" b="0" i="0" dirty="0">
                <a:solidFill>
                  <a:srgbClr val="F8FAFF"/>
                </a:solidFill>
                <a:effectLst/>
                <a:latin typeface="DeepSeek-CJK-patch"/>
              </a:rPr>
            </a:br>
            <a:r>
              <a:rPr lang="uk-UA" sz="2400" b="1" dirty="0">
                <a:solidFill>
                  <a:srgbClr val="F8FAFF"/>
                </a:solidFill>
                <a:latin typeface="DeepSeek-CJK-patch"/>
              </a:rPr>
              <a:t> </a:t>
            </a:r>
            <a:r>
              <a:rPr lang="uk-UA" sz="24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en-US" sz="2400" b="1" i="0" dirty="0">
                <a:solidFill>
                  <a:srgbClr val="F8FAFF"/>
                </a:solidFill>
                <a:effectLst/>
                <a:latin typeface="DeepSeek-CJK-patch"/>
              </a:rPr>
              <a:t>CPU/GPU </a:t>
            </a:r>
            <a:r>
              <a:rPr lang="uk-UA" sz="2400" b="1" i="0" dirty="0">
                <a:solidFill>
                  <a:srgbClr val="F8FAFF"/>
                </a:solidFill>
                <a:effectLst/>
                <a:latin typeface="DeepSeek-CJK-patch"/>
              </a:rPr>
              <a:t>самі знижують швидкість, щоб не згоріти.</a:t>
            </a:r>
          </a:p>
          <a:p>
            <a:pPr marL="0" indent="0" algn="l">
              <a:buNone/>
            </a:pPr>
            <a:endParaRPr lang="uk-UA" b="1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uk-UA" b="1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marL="0" indent="0" algn="l">
              <a:buNone/>
            </a:pPr>
            <a:endParaRPr lang="en-US" b="1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6D3FB6-8FED-4814-8062-B8E1C87A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8204" y="1803401"/>
            <a:ext cx="858785" cy="1078188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4E1EAB3-B5A6-4726-A94A-78A1D731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479" y="1690664"/>
            <a:ext cx="1474034" cy="139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471D172-FAAE-4B0F-B024-DB3643413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912" y="1682081"/>
            <a:ext cx="1293728" cy="129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C626794-438E-456D-95FB-715B6D152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90" y="4076700"/>
            <a:ext cx="2114474" cy="21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A7666A8-CF3A-436F-B746-31429D46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763" y="4053285"/>
            <a:ext cx="2114474" cy="21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6287C7D-D4D6-4EA4-946E-D72A8F25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38" y="4756714"/>
            <a:ext cx="1946091" cy="62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B3317A8-15DF-4361-A92D-871D1D797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489" y="4756714"/>
            <a:ext cx="1304925" cy="1304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518ADFDD-EFB2-4A59-9895-98E22D0F6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64083" flipH="1">
            <a:off x="14021236" y="-239602"/>
            <a:ext cx="1812857" cy="18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BCD378E4-185D-406D-B2F0-0D7B0F4EE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64083" flipH="1">
            <a:off x="15834093" y="357163"/>
            <a:ext cx="1726063" cy="6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D1952014-0DE9-4BA6-A796-1FD95725A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64083" flipH="1">
            <a:off x="12251776" y="-239602"/>
            <a:ext cx="1812857" cy="181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>
            <a:extLst>
              <a:ext uri="{FF2B5EF4-FFF2-40B4-BE49-F238E27FC236}">
                <a16:creationId xmlns:a16="http://schemas.microsoft.com/office/drawing/2014/main" id="{F727F2DC-C76F-48A3-8482-0A06C99DB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792954" y="4824274"/>
            <a:ext cx="1726063" cy="6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802946A7-AA73-4DFC-BBAA-627370514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0130" y="4705902"/>
            <a:ext cx="1797534" cy="179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>
            <a:extLst>
              <a:ext uri="{FF2B5EF4-FFF2-40B4-BE49-F238E27FC236}">
                <a16:creationId xmlns:a16="http://schemas.microsoft.com/office/drawing/2014/main" id="{CF042DE1-28C0-4C73-B110-3A712291B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3117" flipH="1">
            <a:off x="11594956" y="3087877"/>
            <a:ext cx="1207800" cy="114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>
            <a:extLst>
              <a:ext uri="{FF2B5EF4-FFF2-40B4-BE49-F238E27FC236}">
                <a16:creationId xmlns:a16="http://schemas.microsoft.com/office/drawing/2014/main" id="{95184016-C6BF-465D-8D01-87E21707F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6491" flipH="1">
            <a:off x="11581812" y="6313065"/>
            <a:ext cx="1089867" cy="1089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>
            <a:extLst>
              <a:ext uri="{FF2B5EF4-FFF2-40B4-BE49-F238E27FC236}">
                <a16:creationId xmlns:a16="http://schemas.microsoft.com/office/drawing/2014/main" id="{DAEC04FD-F528-4264-8486-76A7E71B9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9015" flipH="1">
            <a:off x="6518159" y="6116892"/>
            <a:ext cx="1693306" cy="17578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4">
            <a:extLst>
              <a:ext uri="{FF2B5EF4-FFF2-40B4-BE49-F238E27FC236}">
                <a16:creationId xmlns:a16="http://schemas.microsoft.com/office/drawing/2014/main" id="{05244129-F477-4714-9132-129513AD9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394" flipH="1">
            <a:off x="-1069946" y="2064284"/>
            <a:ext cx="1426776" cy="4577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A82DA621-1C59-451A-B0E2-E5C158D53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46232" flipH="1">
            <a:off x="-203981" y="-429198"/>
            <a:ext cx="758357" cy="952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4" name="Picture 14">
            <a:extLst>
              <a:ext uri="{FF2B5EF4-FFF2-40B4-BE49-F238E27FC236}">
                <a16:creationId xmlns:a16="http://schemas.microsoft.com/office/drawing/2014/main" id="{B9F8F234-F9C2-4055-A521-111F54539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80697" flipH="1">
            <a:off x="11312530" y="-105877"/>
            <a:ext cx="1315211" cy="421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>
            <a:extLst>
              <a:ext uri="{FF2B5EF4-FFF2-40B4-BE49-F238E27FC236}">
                <a16:creationId xmlns:a16="http://schemas.microsoft.com/office/drawing/2014/main" id="{773E0A66-8FE1-42A8-B31B-ABBDED577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4100" flipH="1">
            <a:off x="1286699" y="6129892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9F30A867-604E-4556-9EC8-5456CF071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79391" flipH="1">
            <a:off x="-723799" y="4447912"/>
            <a:ext cx="1207800" cy="114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>
            <a:extLst>
              <a:ext uri="{FF2B5EF4-FFF2-40B4-BE49-F238E27FC236}">
                <a16:creationId xmlns:a16="http://schemas.microsoft.com/office/drawing/2014/main" id="{8758D1DB-057F-4A81-A776-ADC13F574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8813" flipH="1">
            <a:off x="7441552" y="-760803"/>
            <a:ext cx="1273905" cy="1322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>
            <a:extLst>
              <a:ext uri="{FF2B5EF4-FFF2-40B4-BE49-F238E27FC236}">
                <a16:creationId xmlns:a16="http://schemas.microsoft.com/office/drawing/2014/main" id="{3EE4FD8D-D5AF-4BC6-9341-834374D05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7401" flipH="1">
            <a:off x="2251698" y="-1037999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526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69A882-DE02-467A-AD12-F6E6B8BE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916896"/>
            <a:ext cx="5197475" cy="464230"/>
          </a:xfrm>
        </p:spPr>
        <p:txBody>
          <a:bodyPr>
            <a:normAutofit fontScale="90000"/>
          </a:bodyPr>
          <a:lstStyle/>
          <a:p>
            <a:pPr algn="l"/>
            <a:r>
              <a:rPr lang="uk-UA" b="1" i="0" dirty="0">
                <a:solidFill>
                  <a:srgbClr val="F8FAFF"/>
                </a:solidFill>
                <a:effectLst/>
                <a:latin typeface="DeepSeek-CJK-patch"/>
              </a:rPr>
              <a:t>Рідинне охолодження</a:t>
            </a:r>
            <a:endParaRPr lang="ru-RU" b="0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6D3FB6-8FED-4814-8062-B8E1C87A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8204" y="1803401"/>
            <a:ext cx="858785" cy="1078188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4E1EAB3-B5A6-4726-A94A-78A1D731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479" y="1690664"/>
            <a:ext cx="1474034" cy="139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471D172-FAAE-4B0F-B024-DB3643413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912" y="1682081"/>
            <a:ext cx="1293728" cy="129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C626794-438E-456D-95FB-715B6D152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90" y="4076700"/>
            <a:ext cx="2114474" cy="21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A7666A8-CF3A-436F-B746-31429D46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763" y="4053285"/>
            <a:ext cx="2114474" cy="21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6287C7D-D4D6-4EA4-946E-D72A8F25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38" y="4756714"/>
            <a:ext cx="1946091" cy="62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63633311-183A-4B40-BCA9-338516203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89185" y="252988"/>
            <a:ext cx="1812857" cy="18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4EACCB-B98A-4F27-8C41-14AEDB674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02042" y="849753"/>
            <a:ext cx="1726063" cy="6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C6B464AF-DF94-4C71-AD45-ED9A12517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98027" y="287556"/>
            <a:ext cx="1812857" cy="181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27C2A4-CB7E-469A-96B4-35E9422A57F7}"/>
              </a:ext>
            </a:extLst>
          </p:cNvPr>
          <p:cNvSpPr txBox="1"/>
          <p:nvPr/>
        </p:nvSpPr>
        <p:spPr>
          <a:xfrm>
            <a:off x="596595" y="2613345"/>
            <a:ext cx="59336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✅ Переваги: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Найвища ефективність (ідеально для розгону)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Практично безшумна робота</a:t>
            </a:r>
          </a:p>
          <a:p>
            <a:pPr algn="l"/>
            <a:endParaRPr lang="uk-UA" sz="2000" b="1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algn="l"/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❌ Недоліки: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Значно дорожче за повітряне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Ризик витоку рідини (рідкісний, але критичний)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Складний монтаж та обслуговування</a:t>
            </a:r>
          </a:p>
          <a:p>
            <a:pPr algn="l"/>
            <a:endParaRPr lang="uk-UA" sz="2000" b="1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pic>
        <p:nvPicPr>
          <p:cNvPr id="19" name="Picture 14">
            <a:extLst>
              <a:ext uri="{FF2B5EF4-FFF2-40B4-BE49-F238E27FC236}">
                <a16:creationId xmlns:a16="http://schemas.microsoft.com/office/drawing/2014/main" id="{C1194028-791A-4403-9A5A-D016450FC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56934" y="4240836"/>
            <a:ext cx="1726063" cy="6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0A99036-A50D-4D39-84E1-5D98FDF2D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974" y="3824249"/>
            <a:ext cx="1797534" cy="179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>
            <a:extLst>
              <a:ext uri="{FF2B5EF4-FFF2-40B4-BE49-F238E27FC236}">
                <a16:creationId xmlns:a16="http://schemas.microsoft.com/office/drawing/2014/main" id="{189AA2E2-6AA1-4D9E-9FBE-61B0B3983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3117" flipH="1">
            <a:off x="11594956" y="3087877"/>
            <a:ext cx="1207800" cy="114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8">
            <a:extLst>
              <a:ext uri="{FF2B5EF4-FFF2-40B4-BE49-F238E27FC236}">
                <a16:creationId xmlns:a16="http://schemas.microsoft.com/office/drawing/2014/main" id="{8B5D4FED-38C5-49DA-B609-6255B8453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6491" flipH="1">
            <a:off x="11581812" y="6313065"/>
            <a:ext cx="1089867" cy="1089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>
            <a:extLst>
              <a:ext uri="{FF2B5EF4-FFF2-40B4-BE49-F238E27FC236}">
                <a16:creationId xmlns:a16="http://schemas.microsoft.com/office/drawing/2014/main" id="{A025CD54-BFFE-43C3-94E2-CC5D9A3FA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9015" flipH="1">
            <a:off x="6518159" y="6116892"/>
            <a:ext cx="1693306" cy="17578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4">
            <a:extLst>
              <a:ext uri="{FF2B5EF4-FFF2-40B4-BE49-F238E27FC236}">
                <a16:creationId xmlns:a16="http://schemas.microsoft.com/office/drawing/2014/main" id="{C7522D30-B8BF-401C-9127-7532FB271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394" flipH="1">
            <a:off x="-1069946" y="2064284"/>
            <a:ext cx="1426776" cy="4577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40EC228E-9C1D-4EDE-83A9-DD3828F3E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46232" flipH="1">
            <a:off x="-203981" y="-429198"/>
            <a:ext cx="758357" cy="952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4" name="Picture 14">
            <a:extLst>
              <a:ext uri="{FF2B5EF4-FFF2-40B4-BE49-F238E27FC236}">
                <a16:creationId xmlns:a16="http://schemas.microsoft.com/office/drawing/2014/main" id="{0C9A50E2-B681-4BAF-A871-F21219AF9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80697" flipH="1">
            <a:off x="11312530" y="-105877"/>
            <a:ext cx="1315211" cy="421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>
            <a:extLst>
              <a:ext uri="{FF2B5EF4-FFF2-40B4-BE49-F238E27FC236}">
                <a16:creationId xmlns:a16="http://schemas.microsoft.com/office/drawing/2014/main" id="{D67B1D37-DE4A-49F4-806D-2FD4A95A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4100" flipH="1">
            <a:off x="1286699" y="6129892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>
            <a:extLst>
              <a:ext uri="{FF2B5EF4-FFF2-40B4-BE49-F238E27FC236}">
                <a16:creationId xmlns:a16="http://schemas.microsoft.com/office/drawing/2014/main" id="{042BB204-DEE2-4896-A0BD-85E7141AE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79391" flipH="1">
            <a:off x="-723799" y="4447912"/>
            <a:ext cx="1207800" cy="114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>
            <a:extLst>
              <a:ext uri="{FF2B5EF4-FFF2-40B4-BE49-F238E27FC236}">
                <a16:creationId xmlns:a16="http://schemas.microsoft.com/office/drawing/2014/main" id="{69F1B1F7-DDFE-4DF1-BF53-EF45500A4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8813" flipH="1">
            <a:off x="7441552" y="-760803"/>
            <a:ext cx="1273905" cy="1322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>
            <a:extLst>
              <a:ext uri="{FF2B5EF4-FFF2-40B4-BE49-F238E27FC236}">
                <a16:creationId xmlns:a16="http://schemas.microsoft.com/office/drawing/2014/main" id="{055B94CB-334D-4D41-859B-2EB8468CA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7401" flipH="1">
            <a:off x="2251698" y="-1037999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945CCCDD-8D47-48F3-9382-20C56AA53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35" y="-2177549"/>
            <a:ext cx="2472287" cy="1370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>
            <a:extLst>
              <a:ext uri="{FF2B5EF4-FFF2-40B4-BE49-F238E27FC236}">
                <a16:creationId xmlns:a16="http://schemas.microsoft.com/office/drawing/2014/main" id="{0161BFC3-E241-4DDA-B5BC-BBE9E5E52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0906" y="4884724"/>
            <a:ext cx="3868629" cy="21448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97E2B-9FC6-48EA-B113-1EB028AD0699}"/>
              </a:ext>
            </a:extLst>
          </p:cNvPr>
          <p:cNvSpPr txBox="1"/>
          <p:nvPr/>
        </p:nvSpPr>
        <p:spPr>
          <a:xfrm>
            <a:off x="7885845" y="2844177"/>
            <a:ext cx="3492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uk-UA" sz="1800" b="1" i="0" dirty="0">
                <a:solidFill>
                  <a:srgbClr val="F8FAFF"/>
                </a:solidFill>
                <a:effectLst/>
                <a:latin typeface="DeepSeek-CJK-patch"/>
              </a:rPr>
              <a:t>💧 Топ-моделі: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F8FAFF"/>
                </a:solidFill>
                <a:effectLst/>
                <a:latin typeface="DeepSeek-CJK-patch"/>
              </a:rPr>
              <a:t>NZXT Kraken X63 – </a:t>
            </a:r>
            <a:r>
              <a:rPr lang="uk-UA" sz="1800" b="1" i="0" dirty="0">
                <a:solidFill>
                  <a:srgbClr val="F8FAFF"/>
                </a:solidFill>
                <a:effectLst/>
                <a:latin typeface="DeepSeek-CJK-patch"/>
              </a:rPr>
              <a:t>стиль + </a:t>
            </a:r>
            <a:r>
              <a:rPr lang="en-US" sz="1800" b="1" i="0" dirty="0">
                <a:solidFill>
                  <a:srgbClr val="F8FAFF"/>
                </a:solidFill>
                <a:effectLst/>
                <a:latin typeface="DeepSeek-CJK-patch"/>
              </a:rPr>
              <a:t>RGB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F8FAFF"/>
                </a:solidFill>
                <a:effectLst/>
                <a:latin typeface="DeepSeek-CJK-patch"/>
              </a:rPr>
              <a:t>Corsair H100i – </a:t>
            </a:r>
            <a:r>
              <a:rPr lang="uk-UA" sz="1800" b="1" i="0" dirty="0">
                <a:solidFill>
                  <a:srgbClr val="F8FAFF"/>
                </a:solidFill>
                <a:effectLst/>
                <a:latin typeface="DeepSeek-CJK-patch"/>
              </a:rPr>
              <a:t>баланс ціна/якість</a:t>
            </a:r>
          </a:p>
        </p:txBody>
      </p:sp>
    </p:spTree>
    <p:extLst>
      <p:ext uri="{BB962C8B-B14F-4D97-AF65-F5344CB8AC3E}">
        <p14:creationId xmlns:p14="http://schemas.microsoft.com/office/powerpoint/2010/main" val="2076203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69A882-DE02-467A-AD12-F6E6B8BE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916896"/>
            <a:ext cx="5197475" cy="464230"/>
          </a:xfrm>
        </p:spPr>
        <p:txBody>
          <a:bodyPr>
            <a:normAutofit fontScale="90000"/>
          </a:bodyPr>
          <a:lstStyle/>
          <a:p>
            <a:pPr algn="l"/>
            <a:r>
              <a:rPr lang="uk-UA" b="1" i="0" dirty="0">
                <a:solidFill>
                  <a:srgbClr val="F8FAFF"/>
                </a:solidFill>
                <a:effectLst/>
                <a:latin typeface="DeepSeek-CJK-patch"/>
              </a:rPr>
              <a:t>Пасивне охолодження</a:t>
            </a:r>
            <a:endParaRPr lang="ru-RU" b="0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6D3FB6-8FED-4814-8062-B8E1C87A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8204" y="1803401"/>
            <a:ext cx="858785" cy="1078188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4E1EAB3-B5A6-4726-A94A-78A1D731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479" y="1690664"/>
            <a:ext cx="1474034" cy="139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471D172-FAAE-4B0F-B024-DB3643413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912" y="1682081"/>
            <a:ext cx="1293728" cy="129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C626794-438E-456D-95FB-715B6D152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90" y="4076700"/>
            <a:ext cx="2114474" cy="21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A7666A8-CF3A-436F-B746-31429D46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763" y="4053285"/>
            <a:ext cx="2114474" cy="21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6287C7D-D4D6-4EA4-946E-D72A8F25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38" y="4756714"/>
            <a:ext cx="1946091" cy="62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27C2A4-CB7E-469A-96B4-35E9422A57F7}"/>
              </a:ext>
            </a:extLst>
          </p:cNvPr>
          <p:cNvSpPr txBox="1"/>
          <p:nvPr/>
        </p:nvSpPr>
        <p:spPr>
          <a:xfrm>
            <a:off x="388936" y="1607042"/>
            <a:ext cx="581579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✅ Переваги: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Абсолютно безшумне (немає вентиляторів)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Надійність (немає механічних частин, що ламаються)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Енергоефективність (не потребує додаткового живлення)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uk-UA" sz="2000" b="1" dirty="0">
              <a:solidFill>
                <a:srgbClr val="F8FAFF"/>
              </a:solidFill>
              <a:latin typeface="DeepSeek-CJK-patch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uk-UA" sz="2000" b="1" dirty="0">
              <a:solidFill>
                <a:srgbClr val="F8FAFF"/>
              </a:solidFill>
              <a:latin typeface="DeepSeek-CJK-patch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uk-UA" sz="2000" b="1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algn="l"/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🔹 Приклади: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8FAFF"/>
                </a:solidFill>
                <a:effectLst/>
                <a:latin typeface="DeepSeek-CJK-patch"/>
              </a:rPr>
              <a:t>Be Quiet! Silent Loop – </a:t>
            </a:r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гібридний варіант із можливістю пасивної роботи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8FAFF"/>
                </a:solidFill>
                <a:effectLst/>
                <a:latin typeface="DeepSeek-CJK-patch"/>
              </a:rPr>
              <a:t>Noctua NH-P1 – </a:t>
            </a:r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спеціалізований пасивний </a:t>
            </a:r>
            <a:r>
              <a:rPr lang="uk-UA" sz="2000" b="1" i="0" dirty="0" err="1">
                <a:solidFill>
                  <a:srgbClr val="F8FAFF"/>
                </a:solidFill>
                <a:effectLst/>
                <a:latin typeface="DeepSeek-CJK-patch"/>
              </a:rPr>
              <a:t>кулер</a:t>
            </a:r>
            <a:endParaRPr lang="uk-UA" sz="2000" b="1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algn="l"/>
            <a:endParaRPr lang="uk-UA" sz="2000" b="1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189AA2E2-6AA1-4D9E-9FBE-61B0B3983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3117" flipH="1">
            <a:off x="11594956" y="3087877"/>
            <a:ext cx="1207800" cy="114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8">
            <a:extLst>
              <a:ext uri="{FF2B5EF4-FFF2-40B4-BE49-F238E27FC236}">
                <a16:creationId xmlns:a16="http://schemas.microsoft.com/office/drawing/2014/main" id="{8B5D4FED-38C5-49DA-B609-6255B8453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6491" flipH="1">
            <a:off x="11581812" y="6313065"/>
            <a:ext cx="1089867" cy="1089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>
            <a:extLst>
              <a:ext uri="{FF2B5EF4-FFF2-40B4-BE49-F238E27FC236}">
                <a16:creationId xmlns:a16="http://schemas.microsoft.com/office/drawing/2014/main" id="{A025CD54-BFFE-43C3-94E2-CC5D9A3FA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9015" flipH="1">
            <a:off x="6518159" y="6116892"/>
            <a:ext cx="1693306" cy="17578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4">
            <a:extLst>
              <a:ext uri="{FF2B5EF4-FFF2-40B4-BE49-F238E27FC236}">
                <a16:creationId xmlns:a16="http://schemas.microsoft.com/office/drawing/2014/main" id="{C7522D30-B8BF-401C-9127-7532FB271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394" flipH="1">
            <a:off x="-1069946" y="2064284"/>
            <a:ext cx="1426776" cy="4577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40EC228E-9C1D-4EDE-83A9-DD3828F3E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46232" flipH="1">
            <a:off x="-203981" y="-429198"/>
            <a:ext cx="758357" cy="952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4" name="Picture 14">
            <a:extLst>
              <a:ext uri="{FF2B5EF4-FFF2-40B4-BE49-F238E27FC236}">
                <a16:creationId xmlns:a16="http://schemas.microsoft.com/office/drawing/2014/main" id="{0C9A50E2-B681-4BAF-A871-F21219AF9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80697" flipH="1">
            <a:off x="11312530" y="-105877"/>
            <a:ext cx="1315211" cy="421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>
            <a:extLst>
              <a:ext uri="{FF2B5EF4-FFF2-40B4-BE49-F238E27FC236}">
                <a16:creationId xmlns:a16="http://schemas.microsoft.com/office/drawing/2014/main" id="{D67B1D37-DE4A-49F4-806D-2FD4A95A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4100" flipH="1">
            <a:off x="1286699" y="6129892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>
            <a:extLst>
              <a:ext uri="{FF2B5EF4-FFF2-40B4-BE49-F238E27FC236}">
                <a16:creationId xmlns:a16="http://schemas.microsoft.com/office/drawing/2014/main" id="{042BB204-DEE2-4896-A0BD-85E7141AE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79391" flipH="1">
            <a:off x="-723799" y="4447912"/>
            <a:ext cx="1207800" cy="114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>
            <a:extLst>
              <a:ext uri="{FF2B5EF4-FFF2-40B4-BE49-F238E27FC236}">
                <a16:creationId xmlns:a16="http://schemas.microsoft.com/office/drawing/2014/main" id="{69F1B1F7-DDFE-4DF1-BF53-EF45500A4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8813" flipH="1">
            <a:off x="7441552" y="-760803"/>
            <a:ext cx="1273905" cy="1322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>
            <a:extLst>
              <a:ext uri="{FF2B5EF4-FFF2-40B4-BE49-F238E27FC236}">
                <a16:creationId xmlns:a16="http://schemas.microsoft.com/office/drawing/2014/main" id="{055B94CB-334D-4D41-859B-2EB8468CA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7401" flipH="1">
            <a:off x="2251698" y="-1037999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39F093F-5F90-4DD5-BE40-A0C4A6AF5252}"/>
              </a:ext>
            </a:extLst>
          </p:cNvPr>
          <p:cNvSpPr txBox="1"/>
          <p:nvPr/>
        </p:nvSpPr>
        <p:spPr>
          <a:xfrm flipH="1">
            <a:off x="6408435" y="2388369"/>
            <a:ext cx="546238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Недоліки 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Обмежена потужність (лише для малопотужних ПК або серверів)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Великі габарити (масивні радіатори займають багато місця)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Залежність від циркуляції повітря (потрібна хороша вентиляція корпусу)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C946282-0041-40C4-A94D-1FE92371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799" y="4749953"/>
            <a:ext cx="3868629" cy="21448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993A42A7-1CC9-4976-A724-0254D6EFF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4100" flipH="1">
            <a:off x="12289753" y="901284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F37E103D-7AD1-410B-94F4-9848912F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8813" flipH="1">
            <a:off x="13637874" y="981618"/>
            <a:ext cx="1522119" cy="15326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F7E1BDB-B842-4B22-B5F9-206F7DB19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7427" y="3154870"/>
            <a:ext cx="858785" cy="1078188"/>
          </a:xfrm>
          <a:prstGeom prst="rect">
            <a:avLst/>
          </a:prstGeom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4E459B10-D47B-4B68-94B8-BF04A60E7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3152" y="3042133"/>
            <a:ext cx="1474034" cy="139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DEB9AE38-E7B1-42D2-93F5-6C11DB923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3831" y="4850121"/>
            <a:ext cx="3868629" cy="21448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040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69A882-DE02-467A-AD12-F6E6B8BE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062" y="444435"/>
            <a:ext cx="5197475" cy="464230"/>
          </a:xfrm>
        </p:spPr>
        <p:txBody>
          <a:bodyPr>
            <a:normAutofit fontScale="90000"/>
          </a:bodyPr>
          <a:lstStyle/>
          <a:p>
            <a:pPr algn="l"/>
            <a:r>
              <a:rPr lang="uk-UA" b="1" i="0" dirty="0">
                <a:solidFill>
                  <a:srgbClr val="F8FAFF"/>
                </a:solidFill>
                <a:effectLst/>
                <a:latin typeface="DeepSeek-CJK-patch"/>
              </a:rPr>
              <a:t>Вибір охолодження</a:t>
            </a:r>
            <a:endParaRPr lang="ru-RU" b="0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6D3FB6-8FED-4814-8062-B8E1C87A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385" y="2553225"/>
            <a:ext cx="858785" cy="1078188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4E1EAB3-B5A6-4726-A94A-78A1D731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660" y="2440488"/>
            <a:ext cx="1474034" cy="139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471D172-FAAE-4B0F-B024-DB3643413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912" y="1682081"/>
            <a:ext cx="1293728" cy="129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C626794-438E-456D-95FB-715B6D152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90" y="4076700"/>
            <a:ext cx="2114474" cy="21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A7666A8-CF3A-436F-B746-31429D46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763" y="4053285"/>
            <a:ext cx="2114474" cy="21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6287C7D-D4D6-4EA4-946E-D72A8F25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38" y="4756714"/>
            <a:ext cx="1946091" cy="62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27C2A4-CB7E-469A-96B4-35E9422A57F7}"/>
              </a:ext>
            </a:extLst>
          </p:cNvPr>
          <p:cNvSpPr txBox="1"/>
          <p:nvPr/>
        </p:nvSpPr>
        <p:spPr>
          <a:xfrm>
            <a:off x="369956" y="1223812"/>
            <a:ext cx="93188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uk-UA" sz="3200" b="1" i="0" dirty="0">
                <a:solidFill>
                  <a:srgbClr val="F8FAFF"/>
                </a:solidFill>
                <a:effectLst/>
                <a:latin typeface="DeepSeek-CJK-patch"/>
              </a:rPr>
              <a:t>Геймери / Розгін: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Рідинне СВО (240-360 мм) або потужне повітряне (</a:t>
            </a:r>
            <a:r>
              <a:rPr lang="en-US" sz="2000" b="1" i="0" dirty="0">
                <a:solidFill>
                  <a:srgbClr val="F8FAFF"/>
                </a:solidFill>
                <a:effectLst/>
                <a:latin typeface="DeepSeek-CJK-patch"/>
              </a:rPr>
              <a:t>Noctua NH-D15)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uk-UA" sz="2000" b="1" i="1" dirty="0">
                <a:solidFill>
                  <a:srgbClr val="F8FAFF"/>
                </a:solidFill>
                <a:effectLst/>
                <a:latin typeface="DeepSeek-CJK-patch"/>
              </a:rPr>
              <a:t>Причина:</a:t>
            </a:r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 високі </a:t>
            </a:r>
            <a:r>
              <a:rPr lang="en-US" sz="2000" b="1" i="0" dirty="0">
                <a:solidFill>
                  <a:srgbClr val="F8FAFF"/>
                </a:solidFill>
                <a:effectLst/>
                <a:latin typeface="DeepSeek-CJK-patch"/>
              </a:rPr>
              <a:t>TDP CPU/GPU (</a:t>
            </a:r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до 350</a:t>
            </a:r>
            <a:r>
              <a:rPr lang="en-US" sz="2000" b="1" i="0" dirty="0">
                <a:solidFill>
                  <a:srgbClr val="F8FAFF"/>
                </a:solidFill>
                <a:effectLst/>
                <a:latin typeface="DeepSeek-CJK-patch"/>
              </a:rPr>
              <a:t>W+)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189AA2E2-6AA1-4D9E-9FBE-61B0B3983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3117" flipH="1">
            <a:off x="11594956" y="3087877"/>
            <a:ext cx="1207800" cy="114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8">
            <a:extLst>
              <a:ext uri="{FF2B5EF4-FFF2-40B4-BE49-F238E27FC236}">
                <a16:creationId xmlns:a16="http://schemas.microsoft.com/office/drawing/2014/main" id="{8B5D4FED-38C5-49DA-B609-6255B8453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6491" flipH="1">
            <a:off x="11581812" y="6313065"/>
            <a:ext cx="1089867" cy="1089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>
            <a:extLst>
              <a:ext uri="{FF2B5EF4-FFF2-40B4-BE49-F238E27FC236}">
                <a16:creationId xmlns:a16="http://schemas.microsoft.com/office/drawing/2014/main" id="{A025CD54-BFFE-43C3-94E2-CC5D9A3FA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9015" flipH="1">
            <a:off x="6518159" y="6116892"/>
            <a:ext cx="1693306" cy="17578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4">
            <a:extLst>
              <a:ext uri="{FF2B5EF4-FFF2-40B4-BE49-F238E27FC236}">
                <a16:creationId xmlns:a16="http://schemas.microsoft.com/office/drawing/2014/main" id="{C7522D30-B8BF-401C-9127-7532FB271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394" flipH="1">
            <a:off x="-1069946" y="2064284"/>
            <a:ext cx="1426776" cy="4577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40EC228E-9C1D-4EDE-83A9-DD3828F3E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46232" flipH="1">
            <a:off x="-203981" y="-429198"/>
            <a:ext cx="758357" cy="952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4" name="Picture 14">
            <a:extLst>
              <a:ext uri="{FF2B5EF4-FFF2-40B4-BE49-F238E27FC236}">
                <a16:creationId xmlns:a16="http://schemas.microsoft.com/office/drawing/2014/main" id="{0C9A50E2-B681-4BAF-A871-F21219AF9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80697" flipH="1">
            <a:off x="11312530" y="-105877"/>
            <a:ext cx="1315211" cy="421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>
            <a:extLst>
              <a:ext uri="{FF2B5EF4-FFF2-40B4-BE49-F238E27FC236}">
                <a16:creationId xmlns:a16="http://schemas.microsoft.com/office/drawing/2014/main" id="{D67B1D37-DE4A-49F4-806D-2FD4A95A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4100" flipH="1">
            <a:off x="1286699" y="6129892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>
            <a:extLst>
              <a:ext uri="{FF2B5EF4-FFF2-40B4-BE49-F238E27FC236}">
                <a16:creationId xmlns:a16="http://schemas.microsoft.com/office/drawing/2014/main" id="{042BB204-DEE2-4896-A0BD-85E7141AE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79391" flipH="1">
            <a:off x="-723799" y="4447912"/>
            <a:ext cx="1207800" cy="114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>
            <a:extLst>
              <a:ext uri="{FF2B5EF4-FFF2-40B4-BE49-F238E27FC236}">
                <a16:creationId xmlns:a16="http://schemas.microsoft.com/office/drawing/2014/main" id="{69F1B1F7-DDFE-4DF1-BF53-EF45500A4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8813" flipH="1">
            <a:off x="7441552" y="-760803"/>
            <a:ext cx="1273905" cy="1322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>
            <a:extLst>
              <a:ext uri="{FF2B5EF4-FFF2-40B4-BE49-F238E27FC236}">
                <a16:creationId xmlns:a16="http://schemas.microsoft.com/office/drawing/2014/main" id="{055B94CB-334D-4D41-859B-2EB8468CA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7401" flipH="1">
            <a:off x="2251698" y="-1037999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39F093F-5F90-4DD5-BE40-A0C4A6AF5252}"/>
              </a:ext>
            </a:extLst>
          </p:cNvPr>
          <p:cNvSpPr txBox="1"/>
          <p:nvPr/>
        </p:nvSpPr>
        <p:spPr>
          <a:xfrm flipH="1">
            <a:off x="4103934" y="2874459"/>
            <a:ext cx="76310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uk-UA" sz="3200" b="1" i="0" dirty="0">
                <a:solidFill>
                  <a:srgbClr val="F8FAFF"/>
                </a:solidFill>
                <a:effectLst/>
                <a:latin typeface="DeepSeek-CJK-patch"/>
              </a:rPr>
              <a:t>Офісні ПК / </a:t>
            </a:r>
            <a:r>
              <a:rPr lang="en-US" sz="3200" b="1" i="0" dirty="0">
                <a:solidFill>
                  <a:srgbClr val="F8FAFF"/>
                </a:solidFill>
                <a:effectLst/>
                <a:latin typeface="DeepSeek-CJK-patch"/>
              </a:rPr>
              <a:t>HTPC:</a:t>
            </a:r>
          </a:p>
          <a:p>
            <a:pPr algn="r">
              <a:buFont typeface="Arial" panose="020B0604020202020204" pitchFamily="34" charset="0"/>
              <a:buChar char="•"/>
            </a:pPr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Бюджетне повітряне (</a:t>
            </a:r>
            <a:r>
              <a:rPr lang="en-US" sz="2000" b="1" i="0" dirty="0">
                <a:solidFill>
                  <a:srgbClr val="F8FAFF"/>
                </a:solidFill>
                <a:effectLst/>
                <a:latin typeface="DeepSeek-CJK-patch"/>
              </a:rPr>
              <a:t>Cooler Master Hyper 212)</a:t>
            </a:r>
          </a:p>
          <a:p>
            <a:pPr algn="r">
              <a:buFont typeface="Arial" panose="020B0604020202020204" pitchFamily="34" charset="0"/>
              <a:buChar char="•"/>
            </a:pPr>
            <a:r>
              <a:rPr lang="uk-UA" sz="2000" b="1" i="1" dirty="0">
                <a:solidFill>
                  <a:srgbClr val="F8FAFF"/>
                </a:solidFill>
                <a:effectLst/>
                <a:latin typeface="DeepSeek-CJK-patch"/>
              </a:rPr>
              <a:t>Причина:</a:t>
            </a:r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 енергоефективні процесори (65</a:t>
            </a:r>
            <a:r>
              <a:rPr lang="en-US" sz="2000" b="1" i="0" dirty="0">
                <a:solidFill>
                  <a:srgbClr val="F8FAFF"/>
                </a:solidFill>
                <a:effectLst/>
                <a:latin typeface="DeepSeek-CJK-patch"/>
              </a:rPr>
              <a:t>W↓), </a:t>
            </a:r>
            <a:r>
              <a:rPr lang="uk-UA" sz="2000" b="1" i="0" dirty="0">
                <a:solidFill>
                  <a:srgbClr val="F8FAFF"/>
                </a:solidFill>
                <a:effectLst/>
                <a:latin typeface="DeepSeek-CJK-patch"/>
              </a:rPr>
              <a:t>низький шум</a:t>
            </a:r>
          </a:p>
        </p:txBody>
      </p:sp>
      <p:pic>
        <p:nvPicPr>
          <p:cNvPr id="31" name="Picture 10">
            <a:extLst>
              <a:ext uri="{FF2B5EF4-FFF2-40B4-BE49-F238E27FC236}">
                <a16:creationId xmlns:a16="http://schemas.microsoft.com/office/drawing/2014/main" id="{AEB21B00-04F8-4DE1-8058-0FB2F24F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4100" flipH="1">
            <a:off x="8037072" y="1045695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31EE5FBF-2806-4221-B982-86666BC6D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8813" flipH="1">
            <a:off x="9385193" y="1126029"/>
            <a:ext cx="1522119" cy="15326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B0DECB3-E29A-4E77-9EF1-1A110A4B4235}"/>
              </a:ext>
            </a:extLst>
          </p:cNvPr>
          <p:cNvSpPr txBox="1"/>
          <p:nvPr/>
        </p:nvSpPr>
        <p:spPr>
          <a:xfrm>
            <a:off x="479869" y="4520134"/>
            <a:ext cx="117121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uk-UA" sz="3200" b="1" i="0" dirty="0">
                <a:solidFill>
                  <a:srgbClr val="F8FAFF"/>
                </a:solidFill>
                <a:effectLst/>
                <a:latin typeface="DeepSeek-CJK-patch"/>
              </a:rPr>
              <a:t>Сервери / </a:t>
            </a:r>
            <a:r>
              <a:rPr lang="uk-UA" sz="3200" b="1" i="0" dirty="0" err="1">
                <a:solidFill>
                  <a:srgbClr val="F8FAFF"/>
                </a:solidFill>
                <a:effectLst/>
                <a:latin typeface="DeepSeek-CJK-patch"/>
              </a:rPr>
              <a:t>Відеомонтаж</a:t>
            </a:r>
            <a:r>
              <a:rPr lang="uk-UA" sz="3200" b="1" i="0" dirty="0">
                <a:solidFill>
                  <a:srgbClr val="F8FAFF"/>
                </a:solidFill>
                <a:effectLst/>
                <a:latin typeface="DeepSeek-CJK-patch"/>
              </a:rPr>
              <a:t>:</a:t>
            </a:r>
            <a:endParaRPr lang="uk-UA" sz="3200" b="0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uk-UA" sz="2400" b="1" i="0" dirty="0">
                <a:solidFill>
                  <a:srgbClr val="F8FAFF"/>
                </a:solidFill>
                <a:effectLst/>
                <a:latin typeface="DeepSeek-CJK-patch"/>
              </a:rPr>
              <a:t>Комбіновані системи (пасивні радіатори + контрольовані вентилятори)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uk-UA" sz="2400" b="1" i="1" dirty="0">
                <a:solidFill>
                  <a:srgbClr val="F8FAFF"/>
                </a:solidFill>
                <a:effectLst/>
                <a:latin typeface="DeepSeek-CJK-patch"/>
              </a:rPr>
              <a:t>Причина:</a:t>
            </a:r>
            <a:r>
              <a:rPr lang="uk-UA" sz="2400" b="1" i="0" dirty="0">
                <a:solidFill>
                  <a:srgbClr val="F8FAFF"/>
                </a:solidFill>
                <a:effectLst/>
                <a:latin typeface="DeepSeek-CJK-patch"/>
              </a:rPr>
              <a:t> баланс між безперебійністю (24/7) та шумом</a:t>
            </a: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325A1D01-C464-471C-89B5-80D7340F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728" y="4981512"/>
            <a:ext cx="3382426" cy="1875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019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>
            <a:extLst>
              <a:ext uri="{FF2B5EF4-FFF2-40B4-BE49-F238E27FC236}">
                <a16:creationId xmlns:a16="http://schemas.microsoft.com/office/drawing/2014/main" id="{325A1D01-C464-471C-89B5-80D7340F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9502" flipH="1">
            <a:off x="8278801" y="1167655"/>
            <a:ext cx="2453057" cy="1596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69A882-DE02-467A-AD12-F6E6B8BE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5993" y="405739"/>
            <a:ext cx="5815098" cy="464230"/>
          </a:xfrm>
        </p:spPr>
        <p:txBody>
          <a:bodyPr>
            <a:normAutofit fontScale="90000"/>
          </a:bodyPr>
          <a:lstStyle/>
          <a:p>
            <a:pPr algn="l"/>
            <a:r>
              <a:rPr lang="uk-UA" b="0" i="0" dirty="0">
                <a:solidFill>
                  <a:srgbClr val="F8FAFF"/>
                </a:solidFill>
                <a:effectLst/>
                <a:latin typeface="DeepSeek-CJK-patch"/>
              </a:rPr>
              <a:t>❄️ ПК </a:t>
            </a:r>
            <a:r>
              <a:rPr lang="uk-UA" b="1" i="0" dirty="0">
                <a:solidFill>
                  <a:srgbClr val="F8FAFF"/>
                </a:solidFill>
                <a:effectLst/>
                <a:latin typeface="DeepSeek-CJK-patch"/>
              </a:rPr>
              <a:t>З охолодженням</a:t>
            </a:r>
            <a:endParaRPr lang="uk-UA" b="0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6D3FB6-8FED-4814-8062-B8E1C87A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476" y="3993256"/>
            <a:ext cx="858785" cy="1078188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4E1EAB3-B5A6-4726-A94A-78A1D731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788" y="3834645"/>
            <a:ext cx="1474034" cy="139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C626794-438E-456D-95FB-715B6D152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90" y="4076700"/>
            <a:ext cx="2114474" cy="21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A7666A8-CF3A-436F-B746-31429D46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763" y="4053285"/>
            <a:ext cx="2114474" cy="21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6287C7D-D4D6-4EA4-946E-D72A8F25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38" y="4756714"/>
            <a:ext cx="1946091" cy="62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27C2A4-CB7E-469A-96B4-35E9422A57F7}"/>
              </a:ext>
            </a:extLst>
          </p:cNvPr>
          <p:cNvSpPr txBox="1"/>
          <p:nvPr/>
        </p:nvSpPr>
        <p:spPr>
          <a:xfrm>
            <a:off x="710474" y="1965972"/>
            <a:ext cx="93188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800" b="1" i="0" dirty="0" err="1">
                <a:solidFill>
                  <a:srgbClr val="F8FAFF"/>
                </a:solidFill>
                <a:effectLst/>
                <a:latin typeface="DeepSeek-CJK-patch"/>
              </a:rPr>
              <a:t>Стабільна</a:t>
            </a:r>
            <a:r>
              <a:rPr lang="ru-RU" sz="28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2800" b="1" i="0" dirty="0" err="1">
                <a:solidFill>
                  <a:srgbClr val="F8FAFF"/>
                </a:solidFill>
                <a:effectLst/>
                <a:latin typeface="DeepSeek-CJK-patch"/>
              </a:rPr>
              <a:t>продуктивність</a:t>
            </a:r>
            <a:r>
              <a:rPr lang="ru-RU" sz="2800" b="1" i="0" dirty="0">
                <a:solidFill>
                  <a:srgbClr val="F8FAFF"/>
                </a:solidFill>
                <a:effectLst/>
                <a:latin typeface="DeepSeek-CJK-patch"/>
              </a:rPr>
              <a:t> (</a:t>
            </a:r>
            <a:r>
              <a:rPr lang="ru-RU" sz="2800" b="1" i="0" dirty="0" err="1">
                <a:solidFill>
                  <a:srgbClr val="F8FAFF"/>
                </a:solidFill>
                <a:effectLst/>
                <a:latin typeface="DeepSeek-CJK-patch"/>
              </a:rPr>
              <a:t>немає</a:t>
            </a:r>
            <a:r>
              <a:rPr lang="ru-RU" sz="28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2800" b="1" i="0" dirty="0" err="1">
                <a:solidFill>
                  <a:srgbClr val="F8FAFF"/>
                </a:solidFill>
                <a:effectLst/>
                <a:latin typeface="DeepSeek-CJK-patch"/>
              </a:rPr>
              <a:t>троттлінгу</a:t>
            </a:r>
            <a:r>
              <a:rPr lang="ru-RU" sz="2800" b="1" i="0" dirty="0">
                <a:solidFill>
                  <a:srgbClr val="F8FAFF"/>
                </a:solidFill>
                <a:effectLst/>
                <a:latin typeface="DeepSeek-CJK-patch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800" b="1" i="0" dirty="0" err="1">
                <a:solidFill>
                  <a:srgbClr val="F8FAFF"/>
                </a:solidFill>
                <a:effectLst/>
                <a:latin typeface="DeepSeek-CJK-patch"/>
              </a:rPr>
              <a:t>Довший</a:t>
            </a:r>
            <a:r>
              <a:rPr lang="ru-RU" sz="28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2800" b="1" i="0" dirty="0" err="1">
                <a:solidFill>
                  <a:srgbClr val="F8FAFF"/>
                </a:solidFill>
                <a:effectLst/>
                <a:latin typeface="DeepSeek-CJK-patch"/>
              </a:rPr>
              <a:t>термін</a:t>
            </a:r>
            <a:r>
              <a:rPr lang="ru-RU" sz="28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2800" b="1" i="0" dirty="0" err="1">
                <a:solidFill>
                  <a:srgbClr val="F8FAFF"/>
                </a:solidFill>
                <a:effectLst/>
                <a:latin typeface="DeepSeek-CJK-patch"/>
              </a:rPr>
              <a:t>служби</a:t>
            </a:r>
            <a:r>
              <a:rPr lang="ru-RU" sz="2800" b="1" i="0" dirty="0">
                <a:solidFill>
                  <a:srgbClr val="F8FAFF"/>
                </a:solidFill>
                <a:effectLst/>
                <a:latin typeface="DeepSeek-CJK-patch"/>
              </a:rPr>
              <a:t> (</a:t>
            </a:r>
            <a:r>
              <a:rPr lang="ru-RU" sz="2800" b="1" i="0" dirty="0" err="1">
                <a:solidFill>
                  <a:srgbClr val="F8FAFF"/>
                </a:solidFill>
                <a:effectLst/>
                <a:latin typeface="DeepSeek-CJK-patch"/>
              </a:rPr>
              <a:t>компоненти</a:t>
            </a:r>
            <a:r>
              <a:rPr lang="ru-RU" sz="2800" b="1" i="0" dirty="0">
                <a:solidFill>
                  <a:srgbClr val="F8FAFF"/>
                </a:solidFill>
                <a:effectLst/>
                <a:latin typeface="DeepSeek-CJK-patch"/>
              </a:rPr>
              <a:t> не </a:t>
            </a:r>
            <a:r>
              <a:rPr lang="ru-RU" sz="2800" b="1" i="0" dirty="0" err="1">
                <a:solidFill>
                  <a:srgbClr val="F8FAFF"/>
                </a:solidFill>
                <a:effectLst/>
                <a:latin typeface="DeepSeek-CJK-patch"/>
              </a:rPr>
              <a:t>деградують</a:t>
            </a:r>
            <a:r>
              <a:rPr lang="ru-RU" sz="2800" b="1" i="0" dirty="0">
                <a:solidFill>
                  <a:srgbClr val="F8FAFF"/>
                </a:solidFill>
                <a:effectLst/>
                <a:latin typeface="DeepSeek-CJK-patch"/>
              </a:rPr>
              <a:t>)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189AA2E2-6AA1-4D9E-9FBE-61B0B3983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3117" flipH="1">
            <a:off x="11647881" y="2876826"/>
            <a:ext cx="1207800" cy="114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8">
            <a:extLst>
              <a:ext uri="{FF2B5EF4-FFF2-40B4-BE49-F238E27FC236}">
                <a16:creationId xmlns:a16="http://schemas.microsoft.com/office/drawing/2014/main" id="{8B5D4FED-38C5-49DA-B609-6255B8453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6491" flipH="1">
            <a:off x="11581812" y="6313065"/>
            <a:ext cx="1089867" cy="1089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>
            <a:extLst>
              <a:ext uri="{FF2B5EF4-FFF2-40B4-BE49-F238E27FC236}">
                <a16:creationId xmlns:a16="http://schemas.microsoft.com/office/drawing/2014/main" id="{A025CD54-BFFE-43C3-94E2-CC5D9A3FA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9015" flipH="1">
            <a:off x="6518159" y="6116892"/>
            <a:ext cx="1693306" cy="17578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4">
            <a:extLst>
              <a:ext uri="{FF2B5EF4-FFF2-40B4-BE49-F238E27FC236}">
                <a16:creationId xmlns:a16="http://schemas.microsoft.com/office/drawing/2014/main" id="{C7522D30-B8BF-401C-9127-7532FB271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394" flipH="1">
            <a:off x="-1069946" y="2064284"/>
            <a:ext cx="1426776" cy="4577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40EC228E-9C1D-4EDE-83A9-DD3828F3E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46232" flipH="1">
            <a:off x="-203981" y="-429198"/>
            <a:ext cx="758357" cy="952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4" name="Picture 14">
            <a:extLst>
              <a:ext uri="{FF2B5EF4-FFF2-40B4-BE49-F238E27FC236}">
                <a16:creationId xmlns:a16="http://schemas.microsoft.com/office/drawing/2014/main" id="{0C9A50E2-B681-4BAF-A871-F21219AF9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80697" flipH="1">
            <a:off x="11312530" y="-105877"/>
            <a:ext cx="1315211" cy="421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>
            <a:extLst>
              <a:ext uri="{FF2B5EF4-FFF2-40B4-BE49-F238E27FC236}">
                <a16:creationId xmlns:a16="http://schemas.microsoft.com/office/drawing/2014/main" id="{D67B1D37-DE4A-49F4-806D-2FD4A95A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4100" flipH="1">
            <a:off x="1286699" y="6129892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>
            <a:extLst>
              <a:ext uri="{FF2B5EF4-FFF2-40B4-BE49-F238E27FC236}">
                <a16:creationId xmlns:a16="http://schemas.microsoft.com/office/drawing/2014/main" id="{042BB204-DEE2-4896-A0BD-85E7141AE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79391" flipH="1">
            <a:off x="-723799" y="4447912"/>
            <a:ext cx="1207800" cy="114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>
            <a:extLst>
              <a:ext uri="{FF2B5EF4-FFF2-40B4-BE49-F238E27FC236}">
                <a16:creationId xmlns:a16="http://schemas.microsoft.com/office/drawing/2014/main" id="{69F1B1F7-DDFE-4DF1-BF53-EF45500A4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8813" flipH="1">
            <a:off x="7441552" y="-760803"/>
            <a:ext cx="1273905" cy="1322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>
            <a:extLst>
              <a:ext uri="{FF2B5EF4-FFF2-40B4-BE49-F238E27FC236}">
                <a16:creationId xmlns:a16="http://schemas.microsoft.com/office/drawing/2014/main" id="{055B94CB-334D-4D41-859B-2EB8468CA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7401" flipH="1">
            <a:off x="2251698" y="-1037999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39F093F-5F90-4DD5-BE40-A0C4A6AF5252}"/>
              </a:ext>
            </a:extLst>
          </p:cNvPr>
          <p:cNvSpPr txBox="1"/>
          <p:nvPr/>
        </p:nvSpPr>
        <p:spPr>
          <a:xfrm flipH="1">
            <a:off x="3075808" y="3928426"/>
            <a:ext cx="88866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Font typeface="Arial" panose="020B0604020202020204" pitchFamily="34" charset="0"/>
              <a:buChar char="•"/>
            </a:pP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Тиха робота (</a:t>
            </a:r>
            <a:r>
              <a:rPr lang="ru-RU" sz="3200" b="1" i="0" dirty="0" err="1">
                <a:solidFill>
                  <a:srgbClr val="F8FAFF"/>
                </a:solidFill>
                <a:effectLst/>
                <a:latin typeface="DeepSeek-CJK-patch"/>
              </a:rPr>
              <a:t>сучасні</a:t>
            </a: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3200" b="1" i="0" dirty="0" err="1">
                <a:solidFill>
                  <a:srgbClr val="F8FAFF"/>
                </a:solidFill>
                <a:effectLst/>
                <a:latin typeface="DeepSeek-CJK-patch"/>
              </a:rPr>
              <a:t>системи</a:t>
            </a: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3200" b="1" i="0" dirty="0" err="1">
                <a:solidFill>
                  <a:srgbClr val="F8FAFF"/>
                </a:solidFill>
                <a:effectLst/>
                <a:latin typeface="DeepSeek-CJK-patch"/>
              </a:rPr>
              <a:t>оптимізовані</a:t>
            </a: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)</a:t>
            </a:r>
          </a:p>
          <a:p>
            <a:pPr algn="r">
              <a:buFont typeface="Arial" panose="020B0604020202020204" pitchFamily="34" charset="0"/>
              <a:buChar char="•"/>
            </a:pPr>
            <a:r>
              <a:rPr lang="ru-RU" sz="3200" b="1" i="0" dirty="0" err="1">
                <a:solidFill>
                  <a:srgbClr val="F8FAFF"/>
                </a:solidFill>
                <a:effectLst/>
                <a:latin typeface="DeepSeek-CJK-patch"/>
              </a:rPr>
              <a:t>Можливість</a:t>
            </a: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3200" b="1" i="0" dirty="0" err="1">
                <a:solidFill>
                  <a:srgbClr val="F8FAFF"/>
                </a:solidFill>
                <a:effectLst/>
                <a:latin typeface="DeepSeek-CJK-patch"/>
              </a:rPr>
              <a:t>розгону</a:t>
            </a: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 (</a:t>
            </a:r>
            <a:r>
              <a:rPr lang="ru-RU" sz="3200" b="1" i="0" dirty="0" err="1">
                <a:solidFill>
                  <a:srgbClr val="F8FAFF"/>
                </a:solidFill>
                <a:effectLst/>
                <a:latin typeface="DeepSeek-CJK-patch"/>
              </a:rPr>
              <a:t>додатковий</a:t>
            </a: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 запас по </a:t>
            </a:r>
            <a:r>
              <a:rPr lang="ru-RU" sz="3200" b="1" i="0" dirty="0" err="1">
                <a:solidFill>
                  <a:srgbClr val="F8FAFF"/>
                </a:solidFill>
                <a:effectLst/>
                <a:latin typeface="DeepSeek-CJK-patch"/>
              </a:rPr>
              <a:t>температурі</a:t>
            </a: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)</a:t>
            </a:r>
          </a:p>
        </p:txBody>
      </p:sp>
      <p:pic>
        <p:nvPicPr>
          <p:cNvPr id="31" name="Picture 10">
            <a:extLst>
              <a:ext uri="{FF2B5EF4-FFF2-40B4-BE49-F238E27FC236}">
                <a16:creationId xmlns:a16="http://schemas.microsoft.com/office/drawing/2014/main" id="{AEB21B00-04F8-4DE1-8058-0FB2F24F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4100" flipH="1">
            <a:off x="7743063" y="1119319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31EE5FBF-2806-4221-B982-86666BC6D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8813" flipH="1">
            <a:off x="12475776" y="439549"/>
            <a:ext cx="1522119" cy="15326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674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>
            <a:extLst>
              <a:ext uri="{FF2B5EF4-FFF2-40B4-BE49-F238E27FC236}">
                <a16:creationId xmlns:a16="http://schemas.microsoft.com/office/drawing/2014/main" id="{325A1D01-C464-471C-89B5-80D7340F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9502" flipH="1">
            <a:off x="15672478" y="628356"/>
            <a:ext cx="2453057" cy="1596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69A882-DE02-467A-AD12-F6E6B8BE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5993" y="405739"/>
            <a:ext cx="5621134" cy="464230"/>
          </a:xfrm>
        </p:spPr>
        <p:txBody>
          <a:bodyPr>
            <a:normAutofit fontScale="90000"/>
          </a:bodyPr>
          <a:lstStyle/>
          <a:p>
            <a:pPr algn="l"/>
            <a:r>
              <a:rPr lang="uk-UA" b="0" i="0" dirty="0">
                <a:solidFill>
                  <a:srgbClr val="F8FAFF"/>
                </a:solidFill>
                <a:effectLst/>
                <a:latin typeface="DeepSeek-CJK-patch"/>
              </a:rPr>
              <a:t>🔥ПК </a:t>
            </a:r>
            <a:r>
              <a:rPr lang="uk-UA" b="1" i="0" dirty="0">
                <a:solidFill>
                  <a:srgbClr val="F8FAFF"/>
                </a:solidFill>
                <a:effectLst/>
                <a:latin typeface="DeepSeek-CJK-patch"/>
              </a:rPr>
              <a:t>Без охолодження</a:t>
            </a:r>
            <a:endParaRPr lang="uk-UA" b="0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6D3FB6-8FED-4814-8062-B8E1C87A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936" y="3971884"/>
            <a:ext cx="858785" cy="1078188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4E1EAB3-B5A6-4726-A94A-78A1D731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02" y="3829504"/>
            <a:ext cx="1474034" cy="139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C626794-438E-456D-95FB-715B6D152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90" y="4076700"/>
            <a:ext cx="2114474" cy="21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A7666A8-CF3A-436F-B746-31429D46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763" y="4053285"/>
            <a:ext cx="2114474" cy="21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6287C7D-D4D6-4EA4-946E-D72A8F25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38" y="4756714"/>
            <a:ext cx="1946091" cy="62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27C2A4-CB7E-469A-96B4-35E9422A57F7}"/>
              </a:ext>
            </a:extLst>
          </p:cNvPr>
          <p:cNvSpPr txBox="1"/>
          <p:nvPr/>
        </p:nvSpPr>
        <p:spPr>
          <a:xfrm>
            <a:off x="689192" y="1376685"/>
            <a:ext cx="102432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800" b="1" i="0" dirty="0" err="1">
                <a:solidFill>
                  <a:srgbClr val="F8FAFF"/>
                </a:solidFill>
                <a:effectLst/>
                <a:latin typeface="DeepSeek-CJK-patch"/>
              </a:rPr>
              <a:t>Термічне</a:t>
            </a:r>
            <a:r>
              <a:rPr lang="ru-RU" sz="28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2800" b="1" i="0" dirty="0" err="1">
                <a:solidFill>
                  <a:srgbClr val="F8FAFF"/>
                </a:solidFill>
                <a:effectLst/>
                <a:latin typeface="DeepSeek-CJK-patch"/>
              </a:rPr>
              <a:t>троттлінгування</a:t>
            </a:r>
            <a:r>
              <a:rPr lang="ru-RU" sz="2800" b="1" i="0" dirty="0">
                <a:solidFill>
                  <a:srgbClr val="F8FAFF"/>
                </a:solidFill>
                <a:effectLst/>
                <a:latin typeface="DeepSeek-CJK-patch"/>
              </a:rPr>
              <a:t> (</a:t>
            </a:r>
            <a:r>
              <a:rPr lang="ru-RU" sz="2800" b="1" i="0" dirty="0" err="1">
                <a:solidFill>
                  <a:srgbClr val="F8FAFF"/>
                </a:solidFill>
                <a:effectLst/>
                <a:latin typeface="DeepSeek-CJK-patch"/>
              </a:rPr>
              <a:t>падіння</a:t>
            </a:r>
            <a:r>
              <a:rPr lang="ru-RU" sz="28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2800" b="1" i="0" dirty="0" err="1">
                <a:solidFill>
                  <a:srgbClr val="F8FAFF"/>
                </a:solidFill>
                <a:effectLst/>
                <a:latin typeface="DeepSeek-CJK-patch"/>
              </a:rPr>
              <a:t>продуктивності</a:t>
            </a:r>
            <a:r>
              <a:rPr lang="ru-RU" sz="2800" b="1" i="0" dirty="0">
                <a:solidFill>
                  <a:srgbClr val="F8FAFF"/>
                </a:solidFill>
                <a:effectLst/>
                <a:latin typeface="DeepSeek-CJK-patch"/>
              </a:rPr>
              <a:t> на 50-70%)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800" b="1" i="0" dirty="0" err="1">
                <a:solidFill>
                  <a:srgbClr val="F8FAFF"/>
                </a:solidFill>
                <a:effectLst/>
                <a:latin typeface="DeepSeek-CJK-patch"/>
              </a:rPr>
              <a:t>Ризик</a:t>
            </a:r>
            <a:r>
              <a:rPr lang="ru-RU" sz="28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2800" b="1" i="0" dirty="0" err="1">
                <a:solidFill>
                  <a:srgbClr val="F8FAFF"/>
                </a:solidFill>
                <a:effectLst/>
                <a:latin typeface="DeepSeek-CJK-patch"/>
              </a:rPr>
              <a:t>миттєвого</a:t>
            </a:r>
            <a:r>
              <a:rPr lang="ru-RU" sz="28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2800" b="1" i="0" dirty="0" err="1">
                <a:solidFill>
                  <a:srgbClr val="F8FAFF"/>
                </a:solidFill>
                <a:effectLst/>
                <a:latin typeface="DeepSeek-CJK-patch"/>
              </a:rPr>
              <a:t>виходу</a:t>
            </a:r>
            <a:r>
              <a:rPr lang="ru-RU" sz="2800" b="1" i="0" dirty="0">
                <a:solidFill>
                  <a:srgbClr val="F8FAFF"/>
                </a:solidFill>
                <a:effectLst/>
                <a:latin typeface="DeepSeek-CJK-patch"/>
              </a:rPr>
              <a:t> з ладу (</a:t>
            </a:r>
            <a:r>
              <a:rPr lang="ru-RU" sz="2800" b="1" i="0" dirty="0" err="1">
                <a:solidFill>
                  <a:srgbClr val="F8FAFF"/>
                </a:solidFill>
                <a:effectLst/>
                <a:latin typeface="DeepSeek-CJK-patch"/>
              </a:rPr>
              <a:t>перегрів</a:t>
            </a:r>
            <a:r>
              <a:rPr lang="ru-RU" sz="2800" b="1" i="0" dirty="0">
                <a:solidFill>
                  <a:srgbClr val="F8FAFF"/>
                </a:solidFill>
                <a:effectLst/>
                <a:latin typeface="DeepSeek-CJK-patch"/>
              </a:rPr>
              <a:t> &gt;100°C)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189AA2E2-6AA1-4D9E-9FBE-61B0B3983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3117" flipH="1">
            <a:off x="11647881" y="2876826"/>
            <a:ext cx="1207800" cy="114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8">
            <a:extLst>
              <a:ext uri="{FF2B5EF4-FFF2-40B4-BE49-F238E27FC236}">
                <a16:creationId xmlns:a16="http://schemas.microsoft.com/office/drawing/2014/main" id="{8B5D4FED-38C5-49DA-B609-6255B8453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6491" flipH="1">
            <a:off x="11581812" y="6313065"/>
            <a:ext cx="1089867" cy="1089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>
            <a:extLst>
              <a:ext uri="{FF2B5EF4-FFF2-40B4-BE49-F238E27FC236}">
                <a16:creationId xmlns:a16="http://schemas.microsoft.com/office/drawing/2014/main" id="{A025CD54-BFFE-43C3-94E2-CC5D9A3FA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9015" flipH="1">
            <a:off x="6518159" y="6116892"/>
            <a:ext cx="1693306" cy="17578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4">
            <a:extLst>
              <a:ext uri="{FF2B5EF4-FFF2-40B4-BE49-F238E27FC236}">
                <a16:creationId xmlns:a16="http://schemas.microsoft.com/office/drawing/2014/main" id="{C7522D30-B8BF-401C-9127-7532FB271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394" flipH="1">
            <a:off x="-1069946" y="2064284"/>
            <a:ext cx="1426776" cy="4577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40EC228E-9C1D-4EDE-83A9-DD3828F3E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46232" flipH="1">
            <a:off x="-203981" y="-429198"/>
            <a:ext cx="758357" cy="952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4" name="Picture 14">
            <a:extLst>
              <a:ext uri="{FF2B5EF4-FFF2-40B4-BE49-F238E27FC236}">
                <a16:creationId xmlns:a16="http://schemas.microsoft.com/office/drawing/2014/main" id="{0C9A50E2-B681-4BAF-A871-F21219AF9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80697" flipH="1">
            <a:off x="11312530" y="-105877"/>
            <a:ext cx="1315211" cy="421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>
            <a:extLst>
              <a:ext uri="{FF2B5EF4-FFF2-40B4-BE49-F238E27FC236}">
                <a16:creationId xmlns:a16="http://schemas.microsoft.com/office/drawing/2014/main" id="{D67B1D37-DE4A-49F4-806D-2FD4A95A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4100" flipH="1">
            <a:off x="1286699" y="6129892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>
            <a:extLst>
              <a:ext uri="{FF2B5EF4-FFF2-40B4-BE49-F238E27FC236}">
                <a16:creationId xmlns:a16="http://schemas.microsoft.com/office/drawing/2014/main" id="{042BB204-DEE2-4896-A0BD-85E7141AE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79391" flipH="1">
            <a:off x="-723799" y="4447912"/>
            <a:ext cx="1207800" cy="114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>
            <a:extLst>
              <a:ext uri="{FF2B5EF4-FFF2-40B4-BE49-F238E27FC236}">
                <a16:creationId xmlns:a16="http://schemas.microsoft.com/office/drawing/2014/main" id="{69F1B1F7-DDFE-4DF1-BF53-EF45500A4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8813" flipH="1">
            <a:off x="7441552" y="-760803"/>
            <a:ext cx="1273905" cy="1322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>
            <a:extLst>
              <a:ext uri="{FF2B5EF4-FFF2-40B4-BE49-F238E27FC236}">
                <a16:creationId xmlns:a16="http://schemas.microsoft.com/office/drawing/2014/main" id="{055B94CB-334D-4D41-859B-2EB8468CA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7401" flipH="1">
            <a:off x="2251698" y="-1037999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39F093F-5F90-4DD5-BE40-A0C4A6AF5252}"/>
              </a:ext>
            </a:extLst>
          </p:cNvPr>
          <p:cNvSpPr txBox="1"/>
          <p:nvPr/>
        </p:nvSpPr>
        <p:spPr>
          <a:xfrm flipH="1">
            <a:off x="3811873" y="3695607"/>
            <a:ext cx="792838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3200" b="1" i="0" dirty="0" err="1">
                <a:solidFill>
                  <a:srgbClr val="F8FAFF"/>
                </a:solidFill>
                <a:effectLst/>
                <a:latin typeface="DeepSeek-CJK-patch"/>
              </a:rPr>
              <a:t>Видимі</a:t>
            </a: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3200" b="1" i="0" dirty="0" err="1">
                <a:solidFill>
                  <a:srgbClr val="F8FAFF"/>
                </a:solidFill>
                <a:effectLst/>
                <a:latin typeface="DeepSeek-CJK-patch"/>
              </a:rPr>
              <a:t>пошкодження</a:t>
            </a:r>
            <a:b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</a:b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(</a:t>
            </a:r>
            <a:r>
              <a:rPr lang="ru-RU" sz="3200" b="1" i="0" dirty="0" err="1">
                <a:solidFill>
                  <a:srgbClr val="F8FAFF"/>
                </a:solidFill>
                <a:effectLst/>
                <a:latin typeface="DeepSeek-CJK-patch"/>
              </a:rPr>
              <a:t>надуті</a:t>
            </a: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3200" b="1" i="0" dirty="0" err="1">
                <a:solidFill>
                  <a:srgbClr val="F8FAFF"/>
                </a:solidFill>
                <a:effectLst/>
                <a:latin typeface="DeepSeek-CJK-patch"/>
              </a:rPr>
              <a:t>конденсатори</a:t>
            </a: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, </a:t>
            </a:r>
            <a:r>
              <a:rPr lang="ru-RU" sz="3200" b="1" i="0" dirty="0" err="1">
                <a:solidFill>
                  <a:srgbClr val="F8FAFF"/>
                </a:solidFill>
                <a:effectLst/>
                <a:latin typeface="DeepSeek-CJK-patch"/>
              </a:rPr>
              <a:t>відшарування</a:t>
            </a: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3200" b="1" i="0" dirty="0" err="1">
                <a:solidFill>
                  <a:srgbClr val="F8FAFF"/>
                </a:solidFill>
                <a:effectLst/>
                <a:latin typeface="DeepSeek-CJK-patch"/>
              </a:rPr>
              <a:t>чипів</a:t>
            </a: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b="1" i="0" dirty="0" err="1">
                <a:solidFill>
                  <a:srgbClr val="F8FAFF"/>
                </a:solidFill>
                <a:effectLst/>
                <a:latin typeface="DeepSeek-CJK-patch"/>
              </a:rPr>
              <a:t>Скорочений</a:t>
            </a: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3200" b="1" i="0" dirty="0" err="1">
                <a:solidFill>
                  <a:srgbClr val="F8FAFF"/>
                </a:solidFill>
                <a:effectLst/>
                <a:latin typeface="DeepSeek-CJK-patch"/>
              </a:rPr>
              <a:t>термін</a:t>
            </a: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 </a:t>
            </a:r>
            <a:r>
              <a:rPr lang="ru-RU" sz="3200" b="1" i="0" dirty="0" err="1">
                <a:solidFill>
                  <a:srgbClr val="F8FAFF"/>
                </a:solidFill>
                <a:effectLst/>
                <a:latin typeface="DeepSeek-CJK-patch"/>
              </a:rPr>
              <a:t>експлуатації</a:t>
            </a:r>
            <a:b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</a:b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(з 5-7 </a:t>
            </a:r>
            <a:r>
              <a:rPr lang="ru-RU" sz="3200" b="1" i="0" dirty="0" err="1">
                <a:solidFill>
                  <a:srgbClr val="F8FAFF"/>
                </a:solidFill>
                <a:effectLst/>
                <a:latin typeface="DeepSeek-CJK-patch"/>
              </a:rPr>
              <a:t>років</a:t>
            </a: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 до 1-2)</a:t>
            </a:r>
          </a:p>
        </p:txBody>
      </p:sp>
      <p:pic>
        <p:nvPicPr>
          <p:cNvPr id="31" name="Picture 10">
            <a:extLst>
              <a:ext uri="{FF2B5EF4-FFF2-40B4-BE49-F238E27FC236}">
                <a16:creationId xmlns:a16="http://schemas.microsoft.com/office/drawing/2014/main" id="{AEB21B00-04F8-4DE1-8058-0FB2F24F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4100" flipH="1">
            <a:off x="16318183" y="1063656"/>
            <a:ext cx="1693306" cy="1693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31EE5FBF-2806-4221-B982-86666BC6D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8813" flipH="1">
            <a:off x="12475776" y="439549"/>
            <a:ext cx="1522119" cy="15326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4CE46E5B-5248-4D5F-9480-3DC0E9E93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79391" flipH="1">
            <a:off x="8606670" y="1764030"/>
            <a:ext cx="1207800" cy="1143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908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412</Words>
  <Application>Microsoft Office PowerPoint</Application>
  <PresentationFormat>Широкий екран</PresentationFormat>
  <Paragraphs>76</Paragraphs>
  <Slides>10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10</vt:i4>
      </vt:variant>
    </vt:vector>
  </HeadingPairs>
  <TitlesOfParts>
    <vt:vector size="16" baseType="lpstr">
      <vt:lpstr>Arial</vt:lpstr>
      <vt:lpstr>Bahnschrift</vt:lpstr>
      <vt:lpstr>Calibri</vt:lpstr>
      <vt:lpstr>Calibri Light</vt:lpstr>
      <vt:lpstr>DeepSeek-CJK-patch</vt:lpstr>
      <vt:lpstr>Тема Office</vt:lpstr>
      <vt:lpstr>Обладнання для охолодження ПК</vt:lpstr>
      <vt:lpstr>Види охолодження </vt:lpstr>
      <vt:lpstr>Кулери та вентилятори</vt:lpstr>
      <vt:lpstr>Чому охолодження важливе для ПК?</vt:lpstr>
      <vt:lpstr>Рідинне охолодження</vt:lpstr>
      <vt:lpstr>Пасивне охолодження</vt:lpstr>
      <vt:lpstr>Вибір охолодження</vt:lpstr>
      <vt:lpstr>❄️ ПК З охолодженням</vt:lpstr>
      <vt:lpstr>🔥ПК Без охолодження</vt:lpstr>
      <vt:lpstr>Охолодження — це не просто "бажано", а обов’язково для будь-якого ПК. Без нього: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«Обладнання для охолодження ПК»</dc:title>
  <dc:creator>STUDENT</dc:creator>
  <cp:lastModifiedBy>STUDENT</cp:lastModifiedBy>
  <cp:revision>24</cp:revision>
  <dcterms:created xsi:type="dcterms:W3CDTF">2025-05-05T11:04:33Z</dcterms:created>
  <dcterms:modified xsi:type="dcterms:W3CDTF">2025-05-09T11:08:58Z</dcterms:modified>
</cp:coreProperties>
</file>